
<file path=[Content_Types].xml><?xml version="1.0" encoding="utf-8"?>
<Types xmlns="http://schemas.openxmlformats.org/package/2006/content-types">
  <Default Extension="jpeg" ContentType="image/jpeg"/>
  <Default Extension="png" ContentType="image/png"/>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2192000" cy="6858000"/>
  <p:notesSz cx="6858000" cy="9144000"/>
  <p:embeddedFontLst>
    <p:embeddedFont>
      <p:font typeface="Source Han Sans CN Bold"/>
      <p:regular r:id="rId19"/>
    </p:embeddedFont>
    <p:embeddedFont>
      <p:font typeface="OPPOSans R"/>
      <p:regular r:id="rId20"/>
    </p:embeddedFont>
    <p:embeddedFont>
      <p:font typeface="OPPOSans H"/>
      <p:regular r:id="rId21"/>
    </p:embeddedFont>
    <p:embeddedFont>
      <p:font typeface="Source Han Sans"/>
      <p:regular r:id="rId22"/>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font" Target="fonts/font3.fntdata"/>
<Relationship Id="rId20" Type="http://schemas.openxmlformats.org/officeDocument/2006/relationships/font" Target="fonts/font4.fntdata"/>
<Relationship Id="rId21" Type="http://schemas.openxmlformats.org/officeDocument/2006/relationships/font" Target="fonts/font1.fntdata"/>
<Relationship Id="rId22" Type="http://schemas.openxmlformats.org/officeDocument/2006/relationships/font" Target="fonts/font2.fntdata"/>
</Relationships>
</file>

<file path=ppt/media/>
</file>

<file path=ppt/media/image1.jpeg>
</file>

<file path=ppt/media/image2.pn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5.png"/>
<Relationship Id="rId3" Type="http://schemas.openxmlformats.org/officeDocument/2006/relationships/image" Target="../media/image6.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7.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2.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3.jpeg"/>
<Relationship Id="rId3" Type="http://schemas.openxmlformats.org/officeDocument/2006/relationships/image" Target="../media/image1.jpe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013274" y="2781299"/>
            <a:ext cx="5505626" cy="2465224"/>
          </a:xfrm>
          <a:prstGeom prst="rect">
            <a:avLst/>
          </a:prstGeom>
          <a:noFill/>
          <a:ln cap="sq">
            <a:noFill/>
          </a:ln>
          <a:effectLst/>
        </p:spPr>
        <p:txBody>
          <a:bodyPr vert="horz" wrap="square" lIns="0" tIns="0" rIns="0" bIns="0" rtlCol="0" anchor="ctr"/>
          <a:lstStyle/>
          <a:p>
            <a:pPr algn="l">
              <a:lnSpc>
                <a:spcPct val="130000"/>
              </a:lnSpc>
            </a:pPr>
            <a:r>
              <a:rPr kumimoji="1" lang="en-US" altLang="zh-CN" sz="2400">
                <a:ln w="12700">
                  <a:noFill/>
                </a:ln>
                <a:solidFill>
                  <a:srgbClr val="262626">
                    <a:alpha val="100000"/>
                  </a:srgbClr>
                </a:solidFill>
                <a:latin typeface="Source Han Sans CN Bold"/>
                <a:ea typeface="Source Han Sans CN Bold"/>
                <a:cs typeface="Source Han Sans CN Bold"/>
              </a:rPr>
              <a:t>Method of Moments Framework for Differential Expression Analysis of Single-Cell RNA Sequencing Data</a:t>
            </a:r>
            <a:endParaRPr kumimoji="1" lang="zh-CN" altLang="en-US"/>
          </a:p>
        </p:txBody>
      </p:sp>
      <p:sp>
        <p:nvSpPr>
          <p:cNvPr id="12" name="标题 1"/>
          <p:cNvSpPr txBox="1"/>
          <p:nvPr/>
        </p:nvSpPr>
        <p:spPr>
          <a:xfrm rot="0" flipH="0" flipV="0">
            <a:off x="6102833" y="5570508"/>
            <a:ext cx="2122650" cy="399054"/>
          </a:xfrm>
          <a:prstGeom prst="roundRect">
            <a:avLst>
              <a:gd name="adj" fmla="val 50000"/>
            </a:avLst>
          </a:prstGeom>
          <a:solidFill>
            <a:schemeClr val="bg1"/>
          </a:solidFill>
          <a:ln w="12700" cap="flat">
            <a:solidFill>
              <a:schemeClr val="accent1">
                <a:lumMod val="50000"/>
                <a:lumOff val="50000"/>
              </a:schemeClr>
            </a:solidFill>
            <a:miter/>
          </a:ln>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8764155" y="5570508"/>
            <a:ext cx="2122650" cy="399054"/>
          </a:xfrm>
          <a:prstGeom prst="roundRect">
            <a:avLst>
              <a:gd name="adj" fmla="val 50000"/>
            </a:avLst>
          </a:prstGeom>
          <a:solidFill>
            <a:schemeClr val="bg1"/>
          </a:solidFill>
          <a:ln w="12700" cap="flat">
            <a:solidFill>
              <a:schemeClr val="accent2"/>
            </a:solidFill>
            <a:miter/>
          </a:ln>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rot="0" flipH="0" flipV="0">
            <a:off x="6574871" y="5598007"/>
            <a:ext cx="1660454" cy="333171"/>
          </a:xfrm>
          <a:prstGeom prst="rect">
            <a:avLst/>
          </a:prstGeom>
          <a:noFill/>
          <a:ln>
            <a:noFill/>
          </a:ln>
        </p:spPr>
        <p:txBody>
          <a:bodyPr vert="horz" wrap="square" lIns="91440" tIns="45720" rIns="91440" bIns="45720" rtlCol="0" anchor="ctr"/>
          <a:lstStyle/>
          <a:p>
            <a:pPr algn="l">
              <a:lnSpc>
                <a:spcPct val="110000"/>
              </a:lnSpc>
            </a:pPr>
            <a:r>
              <a:rPr kumimoji="1" lang="en-US" altLang="zh-CN" sz="1400">
                <a:ln w="12700">
                  <a:noFill/>
                </a:ln>
                <a:solidFill>
                  <a:srgbClr val="262626">
                    <a:alpha val="100000"/>
                  </a:srgbClr>
                </a:solidFill>
                <a:latin typeface="OPPOSans R"/>
                <a:ea typeface="OPPOSans R"/>
                <a:cs typeface="OPPOSans R"/>
              </a:rPr>
              <a:t>主讲人：AiPPT</a:t>
            </a:r>
            <a:endParaRPr kumimoji="1" lang="zh-CN" altLang="en-US"/>
          </a:p>
        </p:txBody>
      </p:sp>
      <p:sp>
        <p:nvSpPr>
          <p:cNvPr id="15" name="标题 1"/>
          <p:cNvSpPr txBox="1"/>
          <p:nvPr/>
        </p:nvSpPr>
        <p:spPr>
          <a:xfrm rot="0" flipH="0" flipV="0">
            <a:off x="9242256" y="5596271"/>
            <a:ext cx="1660454" cy="333171"/>
          </a:xfrm>
          <a:prstGeom prst="rect">
            <a:avLst/>
          </a:prstGeom>
          <a:noFill/>
          <a:ln>
            <a:noFill/>
          </a:ln>
        </p:spPr>
        <p:txBody>
          <a:bodyPr vert="horz" wrap="square" lIns="91440" tIns="45720" rIns="91440" bIns="45720" rtlCol="0" anchor="ctr"/>
          <a:lstStyle/>
          <a:p>
            <a:pPr algn="l">
              <a:lnSpc>
                <a:spcPct val="110000"/>
              </a:lnSpc>
            </a:pPr>
            <a:r>
              <a:rPr kumimoji="1" lang="en-US" altLang="zh-CN" sz="1400">
                <a:ln w="12700">
                  <a:noFill/>
                </a:ln>
                <a:solidFill>
                  <a:srgbClr val="262626">
                    <a:alpha val="100000"/>
                  </a:srgbClr>
                </a:solidFill>
                <a:latin typeface="OPPOSans R"/>
                <a:ea typeface="OPPOSans R"/>
                <a:cs typeface="OPPOSans R"/>
              </a:rPr>
              <a:t>时间：20XX.X</a:t>
            </a:r>
            <a:endParaRPr kumimoji="1" lang="zh-CN" altLang="en-US"/>
          </a:p>
        </p:txBody>
      </p:sp>
      <p:grpSp>
        <p:nvGrpSpPr>
          <p:cNvPr id="16" name=""/>
          <p:cNvGrpSpPr/>
          <p:nvPr/>
        </p:nvGrpSpPr>
        <p:grpSpPr>
          <a:xfrm>
            <a:off x="8746340" y="5561829"/>
            <a:ext cx="422546" cy="422546"/>
            <a:chOff x="8746340" y="5561829"/>
            <a:chExt cx="422546" cy="422546"/>
          </a:xfrm>
        </p:grpSpPr>
        <p:sp>
          <p:nvSpPr>
            <p:cNvPr id="17" name="标题 1"/>
            <p:cNvSpPr txBox="1"/>
            <p:nvPr/>
          </p:nvSpPr>
          <p:spPr>
            <a:xfrm rot="0" flipH="0" flipV="0">
              <a:off x="8746340" y="5561829"/>
              <a:ext cx="422546" cy="422546"/>
            </a:xfrm>
            <a:prstGeom prst="ellipse">
              <a:avLst/>
            </a:prstGeom>
            <a:solidFill>
              <a:schemeClr val="accent2"/>
            </a:solidFill>
            <a:ln w="12700" cap="sq">
              <a:solidFill>
                <a:schemeClr val="accent2">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847894" y="5666923"/>
              <a:ext cx="219439" cy="212359"/>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grpSp>
      <p:grpSp>
        <p:nvGrpSpPr>
          <p:cNvPr id="19" name=""/>
          <p:cNvGrpSpPr/>
          <p:nvPr/>
        </p:nvGrpSpPr>
        <p:grpSpPr>
          <a:xfrm>
            <a:off x="6096000" y="5548181"/>
            <a:ext cx="422546" cy="422546"/>
            <a:chOff x="6096000" y="5548181"/>
            <a:chExt cx="422546" cy="422546"/>
          </a:xfrm>
        </p:grpSpPr>
        <p:sp>
          <p:nvSpPr>
            <p:cNvPr id="20" name="标题 1"/>
            <p:cNvSpPr txBox="1"/>
            <p:nvPr/>
          </p:nvSpPr>
          <p:spPr>
            <a:xfrm rot="0" flipH="0" flipV="0">
              <a:off x="6096000" y="5548181"/>
              <a:ext cx="422546" cy="422546"/>
            </a:xfrm>
            <a:prstGeom prst="ellipse">
              <a:avLst/>
            </a:prstGeom>
            <a:solidFill>
              <a:schemeClr val="accent1"/>
            </a:solidFill>
            <a:ln w="127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6209252" y="5653275"/>
              <a:ext cx="196042" cy="21235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grpSp>
      <p:sp>
        <p:nvSpPr>
          <p:cNvPr id="22"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5847564" y="1138347"/>
            <a:ext cx="5226836" cy="1862048"/>
          </a:xfrm>
          <a:prstGeom prst="rect">
            <a:avLst/>
          </a:prstGeom>
          <a:noFill/>
          <a:ln>
            <a:noFill/>
          </a:ln>
        </p:spPr>
        <p:txBody>
          <a:bodyPr vert="horz" wrap="square" lIns="91440" tIns="45720" rIns="91440" bIns="45720" rtlCol="0" anchor="t"/>
          <a:lstStyle/>
          <a:p>
            <a:pPr algn="l">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2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0" t="0" r="0" b="0"/>
          <a:stretch>
            <a:fillRect/>
          </a:stretch>
        </p:blipFill>
        <p:spPr>
          <a:xfrm rot="0" flipH="0" flipV="0">
            <a:off x="-145514" y="4295426"/>
            <a:ext cx="12337514" cy="2560034"/>
          </a:xfrm>
          <a:prstGeom prst="rect">
            <a:avLst/>
          </a:prstGeom>
        </p:spPr>
      </p:pic>
      <p:sp>
        <p:nvSpPr>
          <p:cNvPr id="4" name="标题 1"/>
          <p:cNvSpPr txBox="1"/>
          <p:nvPr/>
        </p:nvSpPr>
        <p:spPr>
          <a:xfrm rot="0" flipH="0" flipV="0">
            <a:off x="1" y="4325256"/>
            <a:ext cx="12191999" cy="2532744"/>
          </a:xfrm>
          <a:prstGeom prst="rect">
            <a:avLst/>
          </a:prstGeom>
          <a:solidFill>
            <a:schemeClr val="tx1">
              <a:lumMod val="85000"/>
              <a:lumOff val="15000"/>
              <a:alpha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244663" y="1469067"/>
            <a:ext cx="9689974" cy="4326268"/>
          </a:xfrm>
          <a:prstGeom prst="roundRect">
            <a:avLst>
              <a:gd name="adj" fmla="val 790"/>
            </a:avLst>
          </a:prstGeom>
          <a:solidFill>
            <a:schemeClr val="bg1"/>
          </a:solidFill>
          <a:ln w="12700" cap="sq">
            <a:noFill/>
            <a:miter/>
          </a:ln>
          <a:effectLst>
            <a:outerShdw dist="215900" blurRad="596900" dir="5400000" sx="95000" sy="95000" kx="0" ky="0" algn="t" rotWithShape="0">
              <a:srgbClr val="000000">
                <a:alpha val="40000"/>
              </a:srgbClr>
            </a:outerShdw>
          </a:effectLst>
        </p:spPr>
        <p:txBody>
          <a:bodyPr vert="horz" wrap="square" lIns="91440" tIns="45720" rIns="91440" bIns="45720" rtlCol="0" anchor="ctr"/>
          <a:lstStyle/>
          <a:p>
            <a:pPr algn="ctr">
              <a:lnSpc>
                <a:spcPct val="90000"/>
              </a:lnSpc>
            </a:pPr>
            <a:endParaRPr kumimoji="1" lang="zh-CN" altLang="en-US"/>
          </a:p>
        </p:txBody>
      </p:sp>
      <p:sp>
        <p:nvSpPr>
          <p:cNvPr id="6" name="标题 1"/>
          <p:cNvSpPr txBox="1"/>
          <p:nvPr/>
        </p:nvSpPr>
        <p:spPr>
          <a:xfrm rot="0" flipH="0" flipV="0">
            <a:off x="6194760" y="1873767"/>
            <a:ext cx="1524000" cy="444500"/>
          </a:xfrm>
          <a:prstGeom prst="rect">
            <a:avLst/>
          </a:prstGeom>
          <a:noFill/>
          <a:ln>
            <a:noFill/>
          </a:ln>
        </p:spPr>
        <p:txBody>
          <a:bodyPr vert="horz" wrap="square" lIns="0" tIns="0" rIns="0" bIns="0" rtlCol="0" anchor="t">
            <a:spAutoFit/>
          </a:bodyPr>
          <a:lstStyle/>
          <a:p>
            <a:pPr algn="l">
              <a:lnSpc>
                <a:spcPct val="110000"/>
              </a:lnSpc>
            </a:pPr>
            <a:r>
              <a:rPr kumimoji="1" lang="en-US" altLang="zh-CN" sz="3200">
                <a:ln w="12700">
                  <a:noFill/>
                </a:ln>
                <a:solidFill>
                  <a:srgbClr val="41CBB1">
                    <a:alpha val="100000"/>
                  </a:srgbClr>
                </a:solidFill>
                <a:latin typeface="OPPOSans H"/>
                <a:ea typeface="OPPOSans H"/>
                <a:cs typeface="OPPOSans H"/>
              </a:rPr>
              <a:t>01.</a:t>
            </a:r>
            <a:endParaRPr kumimoji="1" lang="zh-CN" altLang="en-US"/>
          </a:p>
        </p:txBody>
      </p:sp>
      <p:sp>
        <p:nvSpPr>
          <p:cNvPr id="7" name="标题 1"/>
          <p:cNvSpPr txBox="1"/>
          <p:nvPr/>
        </p:nvSpPr>
        <p:spPr>
          <a:xfrm rot="0" flipH="0" flipV="0">
            <a:off x="6194760" y="2391218"/>
            <a:ext cx="4320000" cy="307777"/>
          </a:xfrm>
          <a:prstGeom prst="rect">
            <a:avLst/>
          </a:prstGeom>
          <a:noFill/>
          <a:ln cap="sq">
            <a:noFill/>
          </a:ln>
          <a:effectLst/>
        </p:spPr>
        <p:txBody>
          <a:bodyPr vert="horz" wrap="square" lIns="0" tIns="0" rIns="0" bIns="0" rtlCol="0" anchor="ctr"/>
          <a:lstStyle/>
          <a:p>
            <a:pPr algn="l">
              <a:lnSpc>
                <a:spcPct val="130000"/>
              </a:lnSpc>
            </a:pPr>
            <a:r>
              <a:rPr kumimoji="1" lang="en-US" altLang="zh-CN" sz="1044">
                <a:ln w="12700">
                  <a:noFill/>
                </a:ln>
                <a:solidFill>
                  <a:srgbClr val="000000">
                    <a:alpha val="100000"/>
                  </a:srgbClr>
                </a:solidFill>
                <a:latin typeface="Source Han Sans CN Bold"/>
                <a:ea typeface="Source Han Sans CN Bold"/>
                <a:cs typeface="Source Han Sans CN Bold"/>
              </a:rPr>
              <a:t>Identifying Differential Expression in Response to IFN Stimulation</a:t>
            </a:r>
            <a:endParaRPr kumimoji="1" lang="zh-CN" altLang="en-US"/>
          </a:p>
        </p:txBody>
      </p:sp>
      <p:sp>
        <p:nvSpPr>
          <p:cNvPr id="8" name="标题 1"/>
          <p:cNvSpPr txBox="1"/>
          <p:nvPr/>
        </p:nvSpPr>
        <p:spPr>
          <a:xfrm rot="0" flipH="0" flipV="0">
            <a:off x="6194760" y="2769858"/>
            <a:ext cx="4320000" cy="855549"/>
          </a:xfrm>
          <a:prstGeom prst="rect">
            <a:avLst/>
          </a:prstGeom>
          <a:noFill/>
          <a:ln>
            <a:noFill/>
          </a:ln>
        </p:spPr>
        <p:txBody>
          <a:bodyPr vert="horz" wrap="square" lIns="0" tIns="0" rIns="0" bIns="0" rtlCol="0" anchor="t"/>
          <a:lstStyle/>
          <a:p>
            <a:pPr algn="l">
              <a:lnSpc>
                <a:spcPct val="150000"/>
              </a:lnSpc>
            </a:pPr>
            <a:r>
              <a:rPr kumimoji="1" lang="en-US" altLang="zh-CN" sz="615">
                <a:ln w="12700">
                  <a:noFill/>
                </a:ln>
                <a:solidFill>
                  <a:srgbClr val="000000">
                    <a:alpha val="100000"/>
                  </a:srgbClr>
                </a:solidFill>
                <a:latin typeface="Source Han Sans"/>
                <a:ea typeface="Source Han Sans"/>
                <a:cs typeface="Source Han Sans"/>
              </a:rPr>
              <a:t>Memento was applied to 70,000 tracheal epithelial cells stimulated with various interferons (IFN- a, IFN- b, IFN- g, and IFN- l) to identify differentially expressed genes.
The analysis revealed significant differences in gene expression means, variability, and correlations, providing insights into the transcriptional regulation mechanisms imparted by IFN signaling.
Memento identified more significant and reproducible differences in mean expression compared to existing methods, highlighting its superior performance in detecting subtle changes in gene expression.</a:t>
            </a:r>
            <a:endParaRPr kumimoji="1" lang="zh-CN" altLang="en-US"/>
          </a:p>
        </p:txBody>
      </p:sp>
      <p:sp>
        <p:nvSpPr>
          <p:cNvPr id="9" name="标题 1"/>
          <p:cNvSpPr txBox="1"/>
          <p:nvPr/>
        </p:nvSpPr>
        <p:spPr>
          <a:xfrm rot="0" flipH="0" flipV="0">
            <a:off x="6194760" y="3705708"/>
            <a:ext cx="1524000" cy="444500"/>
          </a:xfrm>
          <a:prstGeom prst="rect">
            <a:avLst/>
          </a:prstGeom>
          <a:noFill/>
          <a:ln>
            <a:noFill/>
          </a:ln>
        </p:spPr>
        <p:txBody>
          <a:bodyPr vert="horz" wrap="square" lIns="0" tIns="0" rIns="0" bIns="0" rtlCol="0" anchor="t">
            <a:spAutoFit/>
          </a:bodyPr>
          <a:lstStyle/>
          <a:p>
            <a:pPr algn="l">
              <a:lnSpc>
                <a:spcPct val="110000"/>
              </a:lnSpc>
            </a:pPr>
            <a:r>
              <a:rPr kumimoji="1" lang="en-US" altLang="zh-CN" sz="3200">
                <a:ln w="12700">
                  <a:noFill/>
                </a:ln>
                <a:solidFill>
                  <a:srgbClr val="41CBB1">
                    <a:alpha val="100000"/>
                  </a:srgbClr>
                </a:solidFill>
                <a:latin typeface="OPPOSans H"/>
                <a:ea typeface="OPPOSans H"/>
                <a:cs typeface="OPPOSans H"/>
              </a:rPr>
              <a:t>02.</a:t>
            </a:r>
            <a:endParaRPr kumimoji="1" lang="zh-CN" altLang="en-US"/>
          </a:p>
        </p:txBody>
      </p:sp>
      <p:sp>
        <p:nvSpPr>
          <p:cNvPr id="10" name="标题 1"/>
          <p:cNvSpPr txBox="1"/>
          <p:nvPr/>
        </p:nvSpPr>
        <p:spPr>
          <a:xfrm rot="0" flipH="0" flipV="0">
            <a:off x="6194760" y="4223159"/>
            <a:ext cx="4320000" cy="307777"/>
          </a:xfrm>
          <a:prstGeom prst="rect">
            <a:avLst/>
          </a:prstGeom>
          <a:noFill/>
          <a:ln cap="sq">
            <a:noFill/>
          </a:ln>
          <a:effectLst/>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Mapping Gene Regulatory Networks</a:t>
            </a:r>
            <a:endParaRPr kumimoji="1" lang="zh-CN" altLang="en-US"/>
          </a:p>
        </p:txBody>
      </p:sp>
      <p:sp>
        <p:nvSpPr>
          <p:cNvPr id="11" name="标题 1"/>
          <p:cNvSpPr txBox="1"/>
          <p:nvPr/>
        </p:nvSpPr>
        <p:spPr>
          <a:xfrm rot="0" flipH="0" flipV="0">
            <a:off x="6194760" y="4601798"/>
            <a:ext cx="4320000" cy="855549"/>
          </a:xfrm>
          <a:prstGeom prst="rect">
            <a:avLst/>
          </a:prstGeom>
          <a:noFill/>
          <a:ln>
            <a:noFill/>
          </a:ln>
        </p:spPr>
        <p:txBody>
          <a:bodyPr vert="horz" wrap="square" lIns="0" tIns="0" rIns="0" bIns="0" rtlCol="0" anchor="t"/>
          <a:lstStyle/>
          <a:p>
            <a:pPr algn="l">
              <a:lnSpc>
                <a:spcPct val="150000"/>
              </a:lnSpc>
            </a:pPr>
            <a:r>
              <a:rPr kumimoji="1" lang="en-US" altLang="zh-CN" sz="714">
                <a:ln w="12700">
                  <a:noFill/>
                </a:ln>
                <a:solidFill>
                  <a:srgbClr val="000000">
                    <a:alpha val="100000"/>
                  </a:srgbClr>
                </a:solidFill>
                <a:latin typeface="Source Han Sans"/>
                <a:ea typeface="Source Han Sans"/>
                <a:cs typeface="Source Han Sans"/>
              </a:rPr>
              <a:t>By analyzing the correlation networks of interferon- responsive genes, Memento uncovered distinct transcriptional regulatory mechanisms and gene interactions.
This allowed for a deeper understanding of how cells modulate their transcriptomic response to environmental cues, such as IFN stimulation.
The identified gene regulatory networks can serve as a valuable resource for further studies on immune response and related diseases.</a:t>
            </a: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1247194" y="1437687"/>
            <a:ext cx="4604913" cy="4353513"/>
          </a:xfrm>
          <a:prstGeom prst="rect">
            <a:avLst/>
          </a:prstGeom>
        </p:spPr>
      </p:pic>
      <p:sp>
        <p:nvSpPr>
          <p:cNvPr id="13"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497">
                <a:ln w="12700">
                  <a:noFill/>
                </a:ln>
                <a:solidFill>
                  <a:srgbClr val="262626">
                    <a:alpha val="100000"/>
                  </a:srgbClr>
                </a:solidFill>
                <a:latin typeface="Source Han Sans CN Bold"/>
                <a:ea typeface="Source Han Sans CN Bold"/>
                <a:cs typeface="Source Han Sans CN Bold"/>
              </a:rPr>
              <a:t>Case Study: Interferon-Responsive Genes in Tracheal Epithelial Cells</a:t>
            </a:r>
            <a:endParaRPr kumimoji="1" lang="zh-CN" altLang="en-US"/>
          </a:p>
        </p:txBody>
      </p:sp>
      <p:sp>
        <p:nvSpPr>
          <p:cNvPr id="15"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1">
            <a:off x="4537023" y="3773582"/>
            <a:ext cx="2661392" cy="1318260"/>
          </a:xfrm>
          <a:prstGeom prst="rightArrow">
            <a:avLst>
              <a:gd name="adj1" fmla="val 50000"/>
              <a:gd name="adj2" fmla="val 68497"/>
            </a:avLst>
          </a:prstGeom>
          <a:gradFill>
            <a:gsLst>
              <a:gs pos="24000">
                <a:schemeClr val="accent1">
                  <a:lumMod val="20000"/>
                  <a:lumOff val="80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flipH="0" flipV="1">
            <a:off x="4095137" y="5369631"/>
            <a:ext cx="1313180" cy="650454"/>
          </a:xfrm>
          <a:prstGeom prst="rightArrow">
            <a:avLst>
              <a:gd name="adj1" fmla="val 50000"/>
              <a:gd name="adj2" fmla="val 60787"/>
            </a:avLst>
          </a:prstGeom>
          <a:gradFill>
            <a:gsLst>
              <a:gs pos="24000">
                <a:schemeClr val="accent1">
                  <a:lumMod val="20000"/>
                  <a:lumOff val="80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flipH="0" flipV="1">
            <a:off x="5802237" y="2074923"/>
            <a:ext cx="2281926" cy="891540"/>
          </a:xfrm>
          <a:prstGeom prst="rightArrow">
            <a:avLst>
              <a:gd name="adj1" fmla="val 50000"/>
              <a:gd name="adj2" fmla="val 75641"/>
            </a:avLst>
          </a:prstGeom>
          <a:gradFill>
            <a:gsLst>
              <a:gs pos="24000">
                <a:schemeClr val="accent1">
                  <a:lumMod val="20000"/>
                  <a:lumOff val="80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6" name=""/>
          <p:cNvGrpSpPr/>
          <p:nvPr/>
        </p:nvGrpSpPr>
        <p:grpSpPr>
          <a:xfrm>
            <a:off x="4553783" y="2777919"/>
            <a:ext cx="2938780" cy="1708562"/>
            <a:chOff x="4553783" y="2777919"/>
            <a:chExt cx="2938780" cy="1708562"/>
          </a:xfrm>
        </p:grpSpPr>
        <p:sp>
          <p:nvSpPr>
            <p:cNvPr id="7" name="标题 1"/>
            <p:cNvSpPr txBox="1"/>
            <p:nvPr/>
          </p:nvSpPr>
          <p:spPr>
            <a:xfrm rot="0" flipH="0" flipV="0">
              <a:off x="5730169" y="2851513"/>
              <a:ext cx="1466657" cy="837738"/>
            </a:xfrm>
            <a:custGeom>
              <a:avLst/>
              <a:gdLst>
                <a:gd name="connsiteX0" fmla="*/ 1556667 w 3070475"/>
                <a:gd name="connsiteY0" fmla="*/ 0 h 1753823"/>
                <a:gd name="connsiteX1" fmla="*/ 2245953 w 3070475"/>
                <a:gd name="connsiteY1" fmla="*/ 561784 h 1753823"/>
                <a:gd name="connsiteX2" fmla="*/ 2253481 w 3070475"/>
                <a:gd name="connsiteY2" fmla="*/ 636466 h 1753823"/>
                <a:gd name="connsiteX3" fmla="*/ 2366895 w 3070475"/>
                <a:gd name="connsiteY3" fmla="*/ 625033 h 1753823"/>
                <a:gd name="connsiteX4" fmla="*/ 3070475 w 3070475"/>
                <a:gd name="connsiteY4" fmla="*/ 1328613 h 1753823"/>
                <a:gd name="connsiteX5" fmla="*/ 2940668 w 3070475"/>
                <a:gd name="connsiteY5" fmla="*/ 1735907 h 1753823"/>
                <a:gd name="connsiteX6" fmla="*/ 2926241 w 3070475"/>
                <a:gd name="connsiteY6" fmla="*/ 1753823 h 1753823"/>
                <a:gd name="connsiteX7" fmla="*/ 144234 w 3070475"/>
                <a:gd name="connsiteY7" fmla="*/ 1753823 h 1753823"/>
                <a:gd name="connsiteX8" fmla="*/ 129806 w 3070475"/>
                <a:gd name="connsiteY8" fmla="*/ 1735907 h 1753823"/>
                <a:gd name="connsiteX9" fmla="*/ 0 w 3070475"/>
                <a:gd name="connsiteY9" fmla="*/ 1328613 h 1753823"/>
                <a:gd name="connsiteX10" fmla="*/ 703580 w 3070475"/>
                <a:gd name="connsiteY10" fmla="*/ 625033 h 1753823"/>
                <a:gd name="connsiteX11" fmla="*/ 845376 w 3070475"/>
                <a:gd name="connsiteY11" fmla="*/ 639327 h 1753823"/>
                <a:gd name="connsiteX12" fmla="*/ 859134 w 3070475"/>
                <a:gd name="connsiteY12" fmla="*/ 643598 h 1753823"/>
                <a:gd name="connsiteX13" fmla="*/ 867382 w 3070475"/>
                <a:gd name="connsiteY13" fmla="*/ 561784 h 1753823"/>
                <a:gd name="connsiteX14" fmla="*/ 1556667 w 3070475"/>
                <a:gd name="connsiteY14" fmla="*/ 0 h 1753823"/>
              </a:gdLst>
              <a:rect l="l" t="t" r="r" b="b"/>
              <a:pathLst>
                <a:path w="3070475" h="1753823">
                  <a:moveTo>
                    <a:pt x="1556667" y="0"/>
                  </a:moveTo>
                  <a:cubicBezTo>
                    <a:pt x="1896672" y="0"/>
                    <a:pt x="2180347" y="241174"/>
                    <a:pt x="2245953" y="561784"/>
                  </a:cubicBezTo>
                  <a:lnTo>
                    <a:pt x="2253481" y="636466"/>
                  </a:lnTo>
                  <a:lnTo>
                    <a:pt x="2366895" y="625033"/>
                  </a:lnTo>
                  <a:cubicBezTo>
                    <a:pt x="2755472" y="625033"/>
                    <a:pt x="3070475" y="940036"/>
                    <a:pt x="3070475" y="1328613"/>
                  </a:cubicBezTo>
                  <a:cubicBezTo>
                    <a:pt x="3070475" y="1480401"/>
                    <a:pt x="3022409" y="1620963"/>
                    <a:pt x="2940668" y="1735907"/>
                  </a:cubicBezTo>
                  <a:lnTo>
                    <a:pt x="2926241" y="1753823"/>
                  </a:lnTo>
                  <a:lnTo>
                    <a:pt x="144234" y="1753823"/>
                  </a:lnTo>
                  <a:lnTo>
                    <a:pt x="129806" y="1735907"/>
                  </a:lnTo>
                  <a:cubicBezTo>
                    <a:pt x="48066" y="1620963"/>
                    <a:pt x="0" y="1480401"/>
                    <a:pt x="0" y="1328613"/>
                  </a:cubicBezTo>
                  <a:cubicBezTo>
                    <a:pt x="0" y="940036"/>
                    <a:pt x="315003" y="625033"/>
                    <a:pt x="703580" y="625033"/>
                  </a:cubicBezTo>
                  <a:cubicBezTo>
                    <a:pt x="752152" y="625033"/>
                    <a:pt x="799574" y="629955"/>
                    <a:pt x="845376" y="639327"/>
                  </a:cubicBezTo>
                  <a:lnTo>
                    <a:pt x="859134" y="643598"/>
                  </a:lnTo>
                  <a:lnTo>
                    <a:pt x="867382" y="561784"/>
                  </a:lnTo>
                  <a:cubicBezTo>
                    <a:pt x="932988" y="241174"/>
                    <a:pt x="1216662" y="0"/>
                    <a:pt x="1556667" y="0"/>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4553783" y="2777919"/>
              <a:ext cx="2451635" cy="1400347"/>
            </a:xfrm>
            <a:custGeom>
              <a:avLst/>
              <a:gdLst>
                <a:gd name="connsiteX0" fmla="*/ 1556667 w 3070475"/>
                <a:gd name="connsiteY0" fmla="*/ 0 h 1753823"/>
                <a:gd name="connsiteX1" fmla="*/ 2245953 w 3070475"/>
                <a:gd name="connsiteY1" fmla="*/ 561784 h 1753823"/>
                <a:gd name="connsiteX2" fmla="*/ 2253481 w 3070475"/>
                <a:gd name="connsiteY2" fmla="*/ 636466 h 1753823"/>
                <a:gd name="connsiteX3" fmla="*/ 2366895 w 3070475"/>
                <a:gd name="connsiteY3" fmla="*/ 625033 h 1753823"/>
                <a:gd name="connsiteX4" fmla="*/ 3070475 w 3070475"/>
                <a:gd name="connsiteY4" fmla="*/ 1328613 h 1753823"/>
                <a:gd name="connsiteX5" fmla="*/ 2940668 w 3070475"/>
                <a:gd name="connsiteY5" fmla="*/ 1735907 h 1753823"/>
                <a:gd name="connsiteX6" fmla="*/ 2926241 w 3070475"/>
                <a:gd name="connsiteY6" fmla="*/ 1753823 h 1753823"/>
                <a:gd name="connsiteX7" fmla="*/ 144234 w 3070475"/>
                <a:gd name="connsiteY7" fmla="*/ 1753823 h 1753823"/>
                <a:gd name="connsiteX8" fmla="*/ 129806 w 3070475"/>
                <a:gd name="connsiteY8" fmla="*/ 1735907 h 1753823"/>
                <a:gd name="connsiteX9" fmla="*/ 0 w 3070475"/>
                <a:gd name="connsiteY9" fmla="*/ 1328613 h 1753823"/>
                <a:gd name="connsiteX10" fmla="*/ 703580 w 3070475"/>
                <a:gd name="connsiteY10" fmla="*/ 625033 h 1753823"/>
                <a:gd name="connsiteX11" fmla="*/ 845376 w 3070475"/>
                <a:gd name="connsiteY11" fmla="*/ 639327 h 1753823"/>
                <a:gd name="connsiteX12" fmla="*/ 859134 w 3070475"/>
                <a:gd name="connsiteY12" fmla="*/ 643598 h 1753823"/>
                <a:gd name="connsiteX13" fmla="*/ 867382 w 3070475"/>
                <a:gd name="connsiteY13" fmla="*/ 561784 h 1753823"/>
                <a:gd name="connsiteX14" fmla="*/ 1556667 w 3070475"/>
                <a:gd name="connsiteY14" fmla="*/ 0 h 1753823"/>
              </a:gdLst>
              <a:rect l="l" t="t" r="r" b="b"/>
              <a:pathLst>
                <a:path w="3070475" h="1753823">
                  <a:moveTo>
                    <a:pt x="1556667" y="0"/>
                  </a:moveTo>
                  <a:cubicBezTo>
                    <a:pt x="1896672" y="0"/>
                    <a:pt x="2180347" y="241174"/>
                    <a:pt x="2245953" y="561784"/>
                  </a:cubicBezTo>
                  <a:lnTo>
                    <a:pt x="2253481" y="636466"/>
                  </a:lnTo>
                  <a:lnTo>
                    <a:pt x="2366895" y="625033"/>
                  </a:lnTo>
                  <a:cubicBezTo>
                    <a:pt x="2755472" y="625033"/>
                    <a:pt x="3070475" y="940036"/>
                    <a:pt x="3070475" y="1328613"/>
                  </a:cubicBezTo>
                  <a:cubicBezTo>
                    <a:pt x="3070475" y="1480401"/>
                    <a:pt x="3022409" y="1620963"/>
                    <a:pt x="2940668" y="1735907"/>
                  </a:cubicBezTo>
                  <a:lnTo>
                    <a:pt x="2926241" y="1753823"/>
                  </a:lnTo>
                  <a:lnTo>
                    <a:pt x="144234" y="1753823"/>
                  </a:lnTo>
                  <a:lnTo>
                    <a:pt x="129806" y="1735907"/>
                  </a:lnTo>
                  <a:cubicBezTo>
                    <a:pt x="48066" y="1620963"/>
                    <a:pt x="0" y="1480401"/>
                    <a:pt x="0" y="1328613"/>
                  </a:cubicBezTo>
                  <a:cubicBezTo>
                    <a:pt x="0" y="940036"/>
                    <a:pt x="315003" y="625033"/>
                    <a:pt x="703580" y="625033"/>
                  </a:cubicBezTo>
                  <a:cubicBezTo>
                    <a:pt x="752152" y="625033"/>
                    <a:pt x="799574" y="629955"/>
                    <a:pt x="845376" y="639327"/>
                  </a:cubicBezTo>
                  <a:lnTo>
                    <a:pt x="859134" y="643598"/>
                  </a:lnTo>
                  <a:lnTo>
                    <a:pt x="867382" y="561784"/>
                  </a:lnTo>
                  <a:cubicBezTo>
                    <a:pt x="932988" y="241174"/>
                    <a:pt x="1216662" y="0"/>
                    <a:pt x="1556667" y="0"/>
                  </a:cubicBezTo>
                  <a:close/>
                </a:path>
              </a:pathLst>
            </a:custGeom>
            <a:solidFill>
              <a:schemeClr val="accent1"/>
            </a:solidFill>
            <a:ln w="5715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651556" y="3645474"/>
              <a:ext cx="841007" cy="841007"/>
            </a:xfrm>
            <a:prstGeom prst="ellipse">
              <a:avLst/>
            </a:prstGeom>
            <a:solidFill>
              <a:schemeClr val="accent2"/>
            </a:solidFill>
            <a:ln w="5715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grpSp>
          <p:nvGrpSpPr>
            <p:cNvPr id="10" name=""/>
            <p:cNvGrpSpPr/>
            <p:nvPr/>
          </p:nvGrpSpPr>
          <p:grpSpPr>
            <a:xfrm>
              <a:off x="6933522" y="3863644"/>
              <a:ext cx="281782" cy="449930"/>
              <a:chOff x="6933522" y="3863644"/>
              <a:chExt cx="281782" cy="449930"/>
            </a:xfrm>
          </p:grpSpPr>
          <p:sp>
            <p:nvSpPr>
              <p:cNvPr id="11" name="标题 1"/>
              <p:cNvSpPr txBox="1"/>
              <p:nvPr/>
            </p:nvSpPr>
            <p:spPr>
              <a:xfrm rot="0" flipH="0" flipV="0">
                <a:off x="7044008" y="3863644"/>
                <a:ext cx="59771" cy="413268"/>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12" name=""/>
              <p:cNvGrpSpPr/>
              <p:nvPr/>
            </p:nvGrpSpPr>
            <p:grpSpPr>
              <a:xfrm>
                <a:off x="6933522" y="4130660"/>
                <a:ext cx="281782" cy="182914"/>
                <a:chOff x="6933522" y="4130660"/>
                <a:chExt cx="281782" cy="182914"/>
              </a:xfrm>
            </p:grpSpPr>
            <p:sp>
              <p:nvSpPr>
                <p:cNvPr id="13" name="标题 1"/>
                <p:cNvSpPr txBox="1"/>
                <p:nvPr/>
              </p:nvSpPr>
              <p:spPr>
                <a:xfrm rot="2700000" flipH="0" flipV="0">
                  <a:off x="7093962" y="4122663"/>
                  <a:ext cx="59771" cy="19890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8900000" flipH="1" flipV="0">
                  <a:off x="6995094" y="4122663"/>
                  <a:ext cx="59771" cy="19890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grpSp>
      <p:sp>
        <p:nvSpPr>
          <p:cNvPr id="15" name="标题 1"/>
          <p:cNvSpPr txBox="1"/>
          <p:nvPr/>
        </p:nvSpPr>
        <p:spPr>
          <a:xfrm rot="0" flipH="0" flipV="0">
            <a:off x="8275320" y="2493970"/>
            <a:ext cx="3243580" cy="2241644"/>
          </a:xfrm>
          <a:prstGeom prst="roundRect">
            <a:avLst>
              <a:gd name="adj" fmla="val 787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800000" flipH="1" flipV="0">
            <a:off x="10815473" y="4469488"/>
            <a:ext cx="290932" cy="300942"/>
          </a:xfrm>
          <a:prstGeom prst="roundRect">
            <a:avLst>
              <a:gd name="adj" fmla="val 787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1" flipV="0">
            <a:off x="660400" y="2493970"/>
            <a:ext cx="3243580" cy="2241644"/>
          </a:xfrm>
          <a:prstGeom prst="roundRect">
            <a:avLst>
              <a:gd name="adj" fmla="val 787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9800000" flipH="0" flipV="0">
            <a:off x="1072895" y="4469488"/>
            <a:ext cx="290932" cy="300942"/>
          </a:xfrm>
          <a:prstGeom prst="roundRect">
            <a:avLst>
              <a:gd name="adj" fmla="val 7876"/>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821803" y="2583470"/>
            <a:ext cx="2882096" cy="414374"/>
          </a:xfrm>
          <a:prstGeom prst="rect">
            <a:avLst/>
          </a:prstGeom>
          <a:noFill/>
          <a:ln>
            <a:noFill/>
          </a:ln>
        </p:spPr>
        <p:txBody>
          <a:bodyPr vert="horz" wrap="square" lIns="0" tIns="0" rIns="0" bIns="0" rtlCol="0" anchor="b"/>
          <a:lstStyle/>
          <a:p>
            <a:pPr algn="r">
              <a:lnSpc>
                <a:spcPct val="150000"/>
              </a:lnSpc>
            </a:pPr>
            <a:r>
              <a:rPr kumimoji="1" lang="en-US" altLang="zh-CN" sz="917">
                <a:ln w="12700">
                  <a:noFill/>
                </a:ln>
                <a:solidFill>
                  <a:srgbClr val="41CBB1">
                    <a:alpha val="100000"/>
                  </a:srgbClr>
                </a:solidFill>
                <a:latin typeface="Source Han Sans CN Bold"/>
                <a:ea typeface="Source Han Sans CN Bold"/>
                <a:cs typeface="Source Han Sans CN Bold"/>
              </a:rPr>
              <a:t>Reconstructing Regulatory Networks from Perturb-seq Data</a:t>
            </a:r>
            <a:endParaRPr kumimoji="1" lang="zh-CN" altLang="en-US"/>
          </a:p>
        </p:txBody>
      </p:sp>
      <p:sp>
        <p:nvSpPr>
          <p:cNvPr id="20" name="标题 1"/>
          <p:cNvSpPr txBox="1"/>
          <p:nvPr/>
        </p:nvSpPr>
        <p:spPr>
          <a:xfrm rot="0" flipH="0" flipV="0">
            <a:off x="821803" y="3078867"/>
            <a:ext cx="2882096" cy="1504708"/>
          </a:xfrm>
          <a:prstGeom prst="rect">
            <a:avLst/>
          </a:prstGeom>
          <a:noFill/>
          <a:ln>
            <a:noFill/>
          </a:ln>
        </p:spPr>
        <p:txBody>
          <a:bodyPr vert="horz" wrap="square" lIns="0" tIns="0" rIns="0" bIns="0" rtlCol="0" anchor="t"/>
          <a:lstStyle/>
          <a:p>
            <a:pPr algn="r">
              <a:lnSpc>
                <a:spcPct val="150000"/>
              </a:lnSpc>
            </a:pPr>
            <a:r>
              <a:rPr kumimoji="1" lang="en-US" altLang="zh-CN" sz="733">
                <a:ln w="12700">
                  <a:noFill/>
                </a:ln>
                <a:solidFill>
                  <a:srgbClr val="000000">
                    <a:alpha val="100000"/>
                  </a:srgbClr>
                </a:solidFill>
                <a:latin typeface="Source Han Sans"/>
                <a:ea typeface="Source Han Sans"/>
                <a:cs typeface="Source Han Sans"/>
              </a:rPr>
              <a:t>Memento was used to analyze 170,000 CRISPR- Cas9 perturbed T cells to map gene- regulatory networks and understand the transcriptional changes associated with T cell activation.
The analysis identified key transcriptional regulators and their downstream targets, revealing the complex regulatory landscape of T cell activation.
Memento’s ability to detect differential variability and correlation provided additional insights into the regulatory mechanisms, beyond what can be obtained from differential mean expression alone.</a:t>
            </a:r>
            <a:endParaRPr kumimoji="1" lang="zh-CN" altLang="en-US"/>
          </a:p>
        </p:txBody>
      </p:sp>
      <p:sp>
        <p:nvSpPr>
          <p:cNvPr id="21" name="标题 1"/>
          <p:cNvSpPr txBox="1"/>
          <p:nvPr/>
        </p:nvSpPr>
        <p:spPr>
          <a:xfrm rot="0" flipH="0" flipV="0">
            <a:off x="8461094" y="2583470"/>
            <a:ext cx="2882096" cy="414374"/>
          </a:xfrm>
          <a:prstGeom prst="rect">
            <a:avLst/>
          </a:prstGeom>
          <a:noFill/>
          <a:ln>
            <a:noFill/>
          </a:ln>
        </p:spPr>
        <p:txBody>
          <a:bodyPr vert="horz" wrap="square" lIns="0" tIns="0" rIns="0" bIns="0" rtlCol="0" anchor="b"/>
          <a:lstStyle/>
          <a:p>
            <a:pPr algn="l">
              <a:lnSpc>
                <a:spcPct val="150000"/>
              </a:lnSpc>
            </a:pPr>
            <a:r>
              <a:rPr kumimoji="1" lang="en-US" altLang="zh-CN" sz="1438">
                <a:ln w="12700">
                  <a:noFill/>
                </a:ln>
                <a:solidFill>
                  <a:srgbClr val="6DAA2D">
                    <a:alpha val="100000"/>
                  </a:srgbClr>
                </a:solidFill>
                <a:latin typeface="Source Han Sans CN Bold"/>
                <a:ea typeface="Source Han Sans CN Bold"/>
                <a:cs typeface="Source Han Sans CN Bold"/>
              </a:rPr>
              <a:t>Identifying Genetic Interactions</a:t>
            </a:r>
            <a:endParaRPr kumimoji="1" lang="zh-CN" altLang="en-US"/>
          </a:p>
        </p:txBody>
      </p:sp>
      <p:sp>
        <p:nvSpPr>
          <p:cNvPr id="22" name="标题 1"/>
          <p:cNvSpPr txBox="1"/>
          <p:nvPr/>
        </p:nvSpPr>
        <p:spPr>
          <a:xfrm rot="0" flipH="0" flipV="0">
            <a:off x="8461094" y="3078867"/>
            <a:ext cx="2882096" cy="1504708"/>
          </a:xfrm>
          <a:prstGeom prst="rect">
            <a:avLst/>
          </a:prstGeom>
          <a:noFill/>
          <a:ln>
            <a:noFill/>
          </a:ln>
        </p:spPr>
        <p:txBody>
          <a:bodyPr vert="horz" wrap="square" lIns="0" tIns="0" rIns="0" bIns="0" rtlCol="0" anchor="t"/>
          <a:lstStyle/>
          <a:p>
            <a:pPr algn="l">
              <a:lnSpc>
                <a:spcPct val="150000"/>
              </a:lnSpc>
            </a:pPr>
            <a:r>
              <a:rPr kumimoji="1" lang="en-US" altLang="zh-CN" sz="733">
                <a:ln w="12700">
                  <a:noFill/>
                </a:ln>
                <a:solidFill>
                  <a:srgbClr val="000000">
                    <a:alpha val="100000"/>
                  </a:srgbClr>
                </a:solidFill>
                <a:latin typeface="Source Han Sans"/>
                <a:ea typeface="Source Han Sans"/>
                <a:cs typeface="Source Han Sans"/>
              </a:rPr>
              <a:t>By examining the changes in gene correlations upon perturbation, Memento identified potential genetic interactions between transcription factors.
This approach allows for the reconstruction of regulatory networks without the need for combinatorial perturbations, making it a powerful tool for forward genetic screens.
The identified interactions can be validated using additional experimental data, such as chromatin immunoprecipitation sequencing (ChIP- seq), to further elucidate the regulatory mechanisms.</a:t>
            </a:r>
            <a:endParaRPr kumimoji="1" lang="zh-CN" altLang="en-US"/>
          </a:p>
        </p:txBody>
      </p:sp>
      <p:sp>
        <p:nvSpPr>
          <p:cNvPr id="23" name="标题 1"/>
          <p:cNvSpPr txBox="1"/>
          <p:nvPr/>
        </p:nvSpPr>
        <p:spPr>
          <a:xfrm rot="0" flipH="0" flipV="0">
            <a:off x="5513408" y="3344264"/>
            <a:ext cx="655898" cy="59464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340">
                <a:ln w="12700">
                  <a:noFill/>
                </a:ln>
                <a:solidFill>
                  <a:srgbClr val="262626">
                    <a:alpha val="100000"/>
                  </a:srgbClr>
                </a:solidFill>
                <a:latin typeface="Source Han Sans CN Bold"/>
                <a:ea typeface="Source Han Sans CN Bold"/>
                <a:cs typeface="Source Han Sans CN Bold"/>
              </a:rPr>
              <a:t>Case Study: Gene-Regulatory Networks in CRISPR-Cas9 Perturbed T Cells</a:t>
            </a:r>
            <a:endParaRPr kumimoji="1" lang="zh-CN" altLang="en-US"/>
          </a:p>
        </p:txBody>
      </p:sp>
      <p:sp>
        <p:nvSpPr>
          <p:cNvPr id="26"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11691621" y="1513840"/>
            <a:ext cx="500379" cy="534416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7960917" y="3574391"/>
            <a:ext cx="360000" cy="904240"/>
          </a:xfrm>
          <a:prstGeom prst="rect">
            <a:avLst/>
          </a:prstGeom>
          <a:solidFill>
            <a:schemeClr val="accent1">
              <a:alpha val="5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8578984" y="2771751"/>
            <a:ext cx="360000" cy="170688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197051" y="3203551"/>
            <a:ext cx="360000" cy="1275080"/>
          </a:xfrm>
          <a:prstGeom prst="rect">
            <a:avLst/>
          </a:prstGeom>
          <a:solidFill>
            <a:schemeClr val="accent1">
              <a:alpha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9815118" y="2614271"/>
            <a:ext cx="360000" cy="186436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10433185" y="2466951"/>
            <a:ext cx="360000" cy="2011680"/>
          </a:xfrm>
          <a:prstGeom prst="rect">
            <a:avLst/>
          </a:prstGeom>
          <a:solidFill>
            <a:schemeClr val="accent1">
              <a:alpha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1051250" y="1859280"/>
            <a:ext cx="360000" cy="261935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60400" y="4226560"/>
            <a:ext cx="11287760" cy="1958340"/>
          </a:xfrm>
          <a:prstGeom prst="rect">
            <a:avLst/>
          </a:prstGeom>
          <a:solidFill>
            <a:schemeClr val="bg1"/>
          </a:solidFill>
          <a:ln w="12700" cap="sq">
            <a:noFill/>
            <a:miter/>
          </a:ln>
          <a:effectLst>
            <a:outerShdw dist="38100" blurRad="127000" dir="5400000" sx="100000" sy="100000" kx="0" ky="0" algn="t" rotWithShape="0">
              <a:schemeClr val="tx1">
                <a:lumMod val="85000"/>
                <a:lumOff val="15000"/>
                <a:alpha val="25000"/>
              </a:schemeClr>
            </a:outerShdw>
          </a:effectLst>
        </p:spPr>
        <p:txBody>
          <a:bodyPr vert="horz" wrap="square" lIns="91440" tIns="45720" rIns="91440" bIns="45720" rtlCol="0" anchor="ctr"/>
          <a:lstStyle/>
          <a:p>
            <a:pPr algn="ctr">
              <a:lnSpc>
                <a:spcPct val="110000"/>
              </a:lnSpc>
            </a:pPr>
            <a:endParaRPr kumimoji="1" lang="zh-CN" altLang="en-US"/>
          </a:p>
        </p:txBody>
      </p:sp>
      <p:pic>
        <p:nvPicPr>
          <p:cNvPr id="11" name=""/>
          <p:cNvPicPr>
            <a:picLocks noChangeAspect="1"/>
          </p:cNvPicPr>
          <p:nvPr/>
        </p:nvPicPr>
        <p:blipFill>
          <a:blip r:embed="rId2">
            <a:alphaModFix amt="100000"/>
          </a:blip>
          <a:srcRect l="31599" t="0" r="31599" b="0"/>
          <a:stretch>
            <a:fillRect/>
          </a:stretch>
        </p:blipFill>
        <p:spPr>
          <a:xfrm rot="0" flipH="0" flipV="0">
            <a:off x="660400" y="4226560"/>
            <a:ext cx="11287760" cy="1958340"/>
          </a:xfrm>
          <a:custGeom>
            <a:avLst/>
            <a:gdLst/>
            <a:rect l="l" t="t" r="r" b="b"/>
            <a:pathLst>
              <a:path w="11287760" h="1958340">
                <a:moveTo>
                  <a:pt x="0" y="0"/>
                </a:moveTo>
                <a:lnTo>
                  <a:pt x="11287760" y="0"/>
                </a:lnTo>
                <a:lnTo>
                  <a:pt x="11287760" y="1958340"/>
                </a:lnTo>
                <a:lnTo>
                  <a:pt x="0" y="1958340"/>
                </a:lnTo>
                <a:lnTo>
                  <a:pt x="0" y="0"/>
                </a:lnTo>
                <a:close/>
              </a:path>
            </a:pathLst>
          </a:custGeom>
          <a:noFill/>
          <a:ln>
            <a:noFill/>
          </a:ln>
        </p:spPr>
      </p:pic>
      <p:sp>
        <p:nvSpPr>
          <p:cNvPr id="12" name="标题 1"/>
          <p:cNvSpPr txBox="1"/>
          <p:nvPr/>
        </p:nvSpPr>
        <p:spPr>
          <a:xfrm rot="0" flipH="0" flipV="0">
            <a:off x="660400" y="2303780"/>
            <a:ext cx="3251200" cy="1729740"/>
          </a:xfrm>
          <a:prstGeom prst="rect">
            <a:avLst/>
          </a:prstGeom>
          <a:noFill/>
          <a:ln>
            <a:noFill/>
          </a:ln>
        </p:spPr>
        <p:txBody>
          <a:bodyPr vert="horz" wrap="square" lIns="0" tIns="0" rIns="0" bIns="0" rtlCol="0" anchor="t"/>
          <a:lstStyle/>
          <a:p>
            <a:pPr algn="l">
              <a:lnSpc>
                <a:spcPct val="150000"/>
              </a:lnSpc>
            </a:pPr>
            <a:r>
              <a:rPr kumimoji="1" lang="en-US" altLang="zh-CN" sz="857">
                <a:ln w="12700">
                  <a:noFill/>
                </a:ln>
                <a:solidFill>
                  <a:srgbClr val="000000">
                    <a:alpha val="100000"/>
                  </a:srgbClr>
                </a:solidFill>
                <a:latin typeface="Source Han Sans"/>
                <a:ea typeface="Source Han Sans"/>
                <a:cs typeface="Source Han Sans"/>
              </a:rPr>
              <a:t>Memento was applied to 1.2 million peripheral blood mononuclear cells (PBMCs) from 250 individuals to map cell- type- specific quantitative trait loci (QTLs).
The analysis identified genetic variants associated with mean expression, expression variability, and gene correlation, providing insights into the genetic control of gene expression.
Memento’s superior parameter estimation accuracy and ability to account for intra- and inter- individual variation led to increased power in detecting QTLs compared to existing methods.</a:t>
            </a:r>
            <a:endParaRPr kumimoji="1" lang="zh-CN" altLang="en-US"/>
          </a:p>
        </p:txBody>
      </p:sp>
      <p:sp>
        <p:nvSpPr>
          <p:cNvPr id="13" name="标题 1"/>
          <p:cNvSpPr txBox="1"/>
          <p:nvPr/>
        </p:nvSpPr>
        <p:spPr>
          <a:xfrm rot="0" flipH="0" flipV="0">
            <a:off x="660400" y="1915160"/>
            <a:ext cx="3251200" cy="394918"/>
          </a:xfrm>
          <a:prstGeom prst="rect">
            <a:avLst/>
          </a:prstGeom>
          <a:noFill/>
          <a:ln>
            <a:noFill/>
          </a:ln>
        </p:spPr>
        <p:txBody>
          <a:bodyPr vert="horz" wrap="square" lIns="0" tIns="0" rIns="0" bIns="0" rtlCol="0" anchor="b"/>
          <a:lstStyle/>
          <a:p>
            <a:pPr algn="l">
              <a:lnSpc>
                <a:spcPct val="150000"/>
              </a:lnSpc>
            </a:pPr>
            <a:r>
              <a:rPr kumimoji="1" lang="en-US" altLang="zh-CN" sz="1067">
                <a:ln w="12700">
                  <a:noFill/>
                </a:ln>
                <a:solidFill>
                  <a:srgbClr val="41CBB1">
                    <a:alpha val="100000"/>
                  </a:srgbClr>
                </a:solidFill>
                <a:latin typeface="Source Han Sans CN Bold"/>
                <a:ea typeface="Source Han Sans CN Bold"/>
                <a:cs typeface="Source Han Sans CN Bold"/>
              </a:rPr>
              <a:t>Mapping Mean, Variability, and Correlation QTLs</a:t>
            </a:r>
            <a:endParaRPr kumimoji="1" lang="zh-CN" altLang="en-US"/>
          </a:p>
        </p:txBody>
      </p:sp>
      <p:sp>
        <p:nvSpPr>
          <p:cNvPr id="14" name="标题 1"/>
          <p:cNvSpPr txBox="1"/>
          <p:nvPr/>
        </p:nvSpPr>
        <p:spPr>
          <a:xfrm rot="0" flipH="0" flipV="0">
            <a:off x="4267200" y="2303780"/>
            <a:ext cx="3251200" cy="1729740"/>
          </a:xfrm>
          <a:prstGeom prst="rect">
            <a:avLst/>
          </a:prstGeom>
          <a:noFill/>
          <a:ln>
            <a:noFill/>
          </a:ln>
        </p:spPr>
        <p:txBody>
          <a:bodyPr vert="horz" wrap="square" lIns="0" tIns="0" rIns="0" bIns="0" rtlCol="0" anchor="t"/>
          <a:lstStyle/>
          <a:p>
            <a:pPr algn="l">
              <a:lnSpc>
                <a:spcPct val="150000"/>
              </a:lnSpc>
            </a:pPr>
            <a:r>
              <a:rPr kumimoji="1" lang="en-US" altLang="zh-CN" sz="857">
                <a:ln w="12700">
                  <a:noFill/>
                </a:ln>
                <a:solidFill>
                  <a:srgbClr val="000000">
                    <a:alpha val="100000"/>
                  </a:srgbClr>
                </a:solidFill>
                <a:latin typeface="Source Han Sans"/>
                <a:ea typeface="Source Han Sans"/>
                <a:cs typeface="Source Han Sans"/>
              </a:rPr>
              <a:t>The identified QTLs were found to be more enriched in cell- type- specific regions of open chromatin, indicating their potential functional relevance.
Additionally, Memento’s QTLs showed stronger associations with immune- mediated diseases, suggesting improved fine- mapping performance and potential implications for disease studies.
These findings highlight the importance of considering gene expression variability and correlation in genetic studies, in addition to mean expression.</a:t>
            </a:r>
            <a:endParaRPr kumimoji="1" lang="zh-CN" altLang="en-US"/>
          </a:p>
        </p:txBody>
      </p:sp>
      <p:sp>
        <p:nvSpPr>
          <p:cNvPr id="15" name="标题 1"/>
          <p:cNvSpPr txBox="1"/>
          <p:nvPr/>
        </p:nvSpPr>
        <p:spPr>
          <a:xfrm rot="0" flipH="0" flipV="0">
            <a:off x="4267200" y="1915160"/>
            <a:ext cx="3251200" cy="394918"/>
          </a:xfrm>
          <a:prstGeom prst="rect">
            <a:avLst/>
          </a:prstGeom>
          <a:noFill/>
          <a:ln>
            <a:noFill/>
          </a:ln>
        </p:spPr>
        <p:txBody>
          <a:bodyPr vert="horz" wrap="square" lIns="0" tIns="0" rIns="0" bIns="0" rtlCol="0" anchor="b"/>
          <a:lstStyle/>
          <a:p>
            <a:pPr algn="l">
              <a:lnSpc>
                <a:spcPct val="150000"/>
              </a:lnSpc>
            </a:pPr>
            <a:r>
              <a:rPr kumimoji="1" lang="en-US" altLang="zh-CN" sz="893">
                <a:ln w="12700">
                  <a:noFill/>
                </a:ln>
                <a:solidFill>
                  <a:srgbClr val="41CBB1">
                    <a:alpha val="100000"/>
                  </a:srgbClr>
                </a:solidFill>
                <a:latin typeface="Source Han Sans CN Bold"/>
                <a:ea typeface="Source Han Sans CN Bold"/>
                <a:cs typeface="Source Han Sans CN Bold"/>
              </a:rPr>
              <a:t>Enrichment of QTLs in Open Chromatin Regions and Disease Associations</a:t>
            </a:r>
            <a:endParaRPr kumimoji="1" lang="zh-CN" altLang="en-US"/>
          </a:p>
        </p:txBody>
      </p:sp>
      <p:sp>
        <p:nvSpPr>
          <p:cNvPr id="16"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352">
                <a:ln w="12700">
                  <a:noFill/>
                </a:ln>
                <a:solidFill>
                  <a:srgbClr val="262626">
                    <a:alpha val="100000"/>
                  </a:srgbClr>
                </a:solidFill>
                <a:latin typeface="Source Han Sans CN Bold"/>
                <a:ea typeface="Source Han Sans CN Bold"/>
                <a:cs typeface="Source Han Sans CN Bold"/>
              </a:rPr>
              <a:t>Case Study: Mapping Genetic Determinants of Gene Expression in PBMCs</a:t>
            </a:r>
            <a:endParaRPr kumimoji="1" lang="zh-CN" altLang="en-US"/>
          </a:p>
        </p:txBody>
      </p:sp>
      <p:sp>
        <p:nvSpPr>
          <p:cNvPr id="18"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884606" y="2387834"/>
            <a:ext cx="2667000" cy="1046353"/>
          </a:xfrm>
          <a:prstGeom prst="rect">
            <a:avLst/>
          </a:prstGeom>
          <a:noFill/>
          <a:ln cap="sq">
            <a:noFill/>
          </a:ln>
          <a:effectLst/>
        </p:spPr>
        <p:txBody>
          <a:bodyPr vert="horz" wrap="square" lIns="0" tIns="0" rIns="0" bIns="0" rtlCol="0" anchor="b"/>
          <a:lstStyle/>
          <a:p>
            <a:pPr algn="ctr">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PART</a:t>
            </a:r>
            <a:endParaRPr kumimoji="1" lang="zh-CN" altLang="en-US"/>
          </a:p>
        </p:txBody>
      </p:sp>
      <p:sp>
        <p:nvSpPr>
          <p:cNvPr id="12" name="标题 1"/>
          <p:cNvSpPr txBox="1"/>
          <p:nvPr/>
        </p:nvSpPr>
        <p:spPr>
          <a:xfrm rot="0" flipH="0" flipV="0">
            <a:off x="6096000" y="3429000"/>
            <a:ext cx="5505626" cy="2035299"/>
          </a:xfrm>
          <a:prstGeom prst="rect">
            <a:avLst/>
          </a:prstGeom>
          <a:noFill/>
          <a:ln>
            <a:noFill/>
          </a:ln>
        </p:spPr>
        <p:txBody>
          <a:bodyPr vert="horz" wrap="square" lIns="91440" tIns="45720" rIns="91440" bIns="45720" rtlCol="0" anchor="t"/>
          <a:lstStyle/>
          <a:p>
            <a:pPr algn="ctr">
              <a:lnSpc>
                <a:spcPct val="130000"/>
              </a:lnSpc>
            </a:pPr>
            <a:r>
              <a:rPr kumimoji="1" lang="en-US" altLang="zh-CN" sz="2955">
                <a:ln w="12700">
                  <a:noFill/>
                </a:ln>
                <a:solidFill>
                  <a:srgbClr val="41CBB1">
                    <a:alpha val="100000"/>
                  </a:srgbClr>
                </a:solidFill>
                <a:latin typeface="Source Han Sans CN Bold"/>
                <a:ea typeface="Source Han Sans CN Bold"/>
                <a:cs typeface="Source Han Sans CN Bold"/>
              </a:rPr>
              <a:t>Memento’s Scalability and Future Directions</a:t>
            </a:r>
            <a:endParaRPr kumimoji="1" lang="zh-CN" altLang="en-US"/>
          </a:p>
        </p:txBody>
      </p:sp>
      <p:sp>
        <p:nvSpPr>
          <p:cNvPr id="13"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911994" y="5721484"/>
            <a:ext cx="5222461" cy="1862048"/>
          </a:xfrm>
          <a:prstGeom prst="rect">
            <a:avLst/>
          </a:prstGeom>
          <a:noFill/>
          <a:ln>
            <a:noFill/>
          </a:ln>
        </p:spPr>
        <p:txBody>
          <a:bodyPr vert="horz" wrap="square" lIns="91440" tIns="45720" rIns="91440" bIns="45720" rtlCol="0" anchor="t"/>
          <a:lstStyle/>
          <a:p>
            <a:pPr algn="ctr">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19" name="标题 1"/>
          <p:cNvSpPr txBox="1"/>
          <p:nvPr/>
        </p:nvSpPr>
        <p:spPr>
          <a:xfrm rot="0" flipH="0" flipV="0">
            <a:off x="9551605" y="1283426"/>
            <a:ext cx="1727201" cy="2150762"/>
          </a:xfrm>
          <a:prstGeom prst="rect">
            <a:avLst/>
          </a:prstGeom>
          <a:noFill/>
          <a:ln cap="sq">
            <a:noFill/>
          </a:ln>
          <a:effectLst/>
        </p:spPr>
        <p:txBody>
          <a:bodyPr vert="horz" wrap="square" lIns="0" tIns="0" rIns="0" bIns="0" rtlCol="0" anchor="b"/>
          <a:lstStyle/>
          <a:p>
            <a:pPr algn="l">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05</a:t>
            </a: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44134" y="2036842"/>
            <a:ext cx="544357" cy="544357"/>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miter/>
          </a:ln>
        </p:spPr>
        <p:txBody>
          <a:bodyPr vert="horz" wrap="square" lIns="38100" tIns="38100" rIns="38100" bIns="38100" rtlCol="0" anchor="ctr"/>
          <a:lstStyle/>
          <a:p>
            <a:pPr algn="l">
              <a:lnSpc>
                <a:spcPct val="110000"/>
              </a:lnSpc>
            </a:pPr>
            <a:endParaRPr kumimoji="1" lang="zh-CN" altLang="en-US"/>
          </a:p>
        </p:txBody>
      </p:sp>
      <p:sp>
        <p:nvSpPr>
          <p:cNvPr id="4" name="标题 1"/>
          <p:cNvSpPr txBox="1"/>
          <p:nvPr/>
        </p:nvSpPr>
        <p:spPr>
          <a:xfrm rot="0" flipH="0" flipV="0">
            <a:off x="1042546" y="2719739"/>
            <a:ext cx="4747260" cy="750259"/>
          </a:xfrm>
          <a:prstGeom prst="rect">
            <a:avLst/>
          </a:prstGeom>
          <a:noFill/>
          <a:ln cap="sq">
            <a:noFill/>
          </a:ln>
          <a:effectLst/>
        </p:spPr>
        <p:txBody>
          <a:bodyPr vert="horz" wrap="square" lIns="0" tIns="0" rIns="0" bIns="0" rtlCol="0" anchor="b"/>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Near Real-Time Differential Expression Analysis</a:t>
            </a:r>
            <a:endParaRPr kumimoji="1" lang="zh-CN" altLang="en-US"/>
          </a:p>
        </p:txBody>
      </p:sp>
      <p:sp>
        <p:nvSpPr>
          <p:cNvPr id="5" name="标题 1"/>
          <p:cNvSpPr txBox="1"/>
          <p:nvPr/>
        </p:nvSpPr>
        <p:spPr>
          <a:xfrm rot="0" flipH="0" flipV="0">
            <a:off x="1042547" y="3541863"/>
            <a:ext cx="4747260" cy="1690261"/>
          </a:xfrm>
          <a:prstGeom prst="rect">
            <a:avLst/>
          </a:prstGeom>
          <a:noFill/>
          <a:ln>
            <a:noFill/>
          </a:ln>
        </p:spPr>
        <p:txBody>
          <a:bodyPr vert="horz" wrap="square" lIns="0" tIns="0" rIns="0" bIns="0" rtlCol="0" anchor="t"/>
          <a:lstStyle/>
          <a:p>
            <a:pPr algn="l">
              <a:lnSpc>
                <a:spcPct val="150000"/>
              </a:lnSpc>
            </a:pPr>
            <a:r>
              <a:rPr kumimoji="1" lang="en-US" altLang="zh-CN" sz="941">
                <a:ln w="12700">
                  <a:noFill/>
                </a:ln>
                <a:solidFill>
                  <a:srgbClr val="000000">
                    <a:alpha val="100000"/>
                  </a:srgbClr>
                </a:solidFill>
                <a:latin typeface="Source Han Sans"/>
                <a:ea typeface="Source Han Sans"/>
                <a:cs typeface="Source Han Sans"/>
              </a:rPr>
              <a:t>Memento’s efficient bootstrapping strategy and precomputation of estimates enable near real- time differential expression analysis on large- scale scRNA- seq datasets.
This is particularly valuable for interactive exploration of massive repositories like the CELLxGENE Discover database, which contains millions of cells across thousands of datasets.
The ability to perform rapid and accurate comparisons between cell groups allows researchers to efficiently explore diverse biological questions and hypotheses.</a:t>
            </a:r>
            <a:endParaRPr kumimoji="1" lang="zh-CN" altLang="en-US"/>
          </a:p>
        </p:txBody>
      </p:sp>
      <p:sp>
        <p:nvSpPr>
          <p:cNvPr id="6" name="标题 1"/>
          <p:cNvSpPr txBox="1"/>
          <p:nvPr/>
        </p:nvSpPr>
        <p:spPr>
          <a:xfrm rot="0" flipH="0" flipV="0">
            <a:off x="6451973" y="2032276"/>
            <a:ext cx="523502" cy="544357"/>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accent2"/>
          </a:solidFill>
          <a:ln cap="sq">
            <a:noFill/>
            <a:prstDash val="solid"/>
            <a:miter/>
          </a:ln>
        </p:spPr>
        <p:txBody>
          <a:bodyPr vert="horz" wrap="square" lIns="38100" tIns="38100" rIns="38100" bIns="38100" rtlCol="0" anchor="ctr"/>
          <a:lstStyle/>
          <a:p>
            <a:pPr algn="l">
              <a:lnSpc>
                <a:spcPct val="110000"/>
              </a:lnSpc>
            </a:pPr>
            <a:endParaRPr kumimoji="1" lang="zh-CN" altLang="en-US"/>
          </a:p>
        </p:txBody>
      </p:sp>
      <p:sp>
        <p:nvSpPr>
          <p:cNvPr id="7" name="标题 1"/>
          <p:cNvSpPr txBox="1"/>
          <p:nvPr/>
        </p:nvSpPr>
        <p:spPr>
          <a:xfrm rot="0" flipH="0" flipV="0">
            <a:off x="6389494" y="2719739"/>
            <a:ext cx="4747260" cy="750259"/>
          </a:xfrm>
          <a:prstGeom prst="rect">
            <a:avLst/>
          </a:prstGeom>
          <a:noFill/>
          <a:ln cap="sq">
            <a:noFill/>
          </a:ln>
          <a:effectLst/>
        </p:spPr>
        <p:txBody>
          <a:bodyPr vert="horz" wrap="square" lIns="0" tIns="0" rIns="0" bIns="0" rtlCol="0" anchor="b"/>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Joint Analysis of Multiple Datasets</a:t>
            </a:r>
            <a:endParaRPr kumimoji="1" lang="zh-CN" altLang="en-US"/>
          </a:p>
        </p:txBody>
      </p:sp>
      <p:sp>
        <p:nvSpPr>
          <p:cNvPr id="8" name="标题 1"/>
          <p:cNvSpPr txBox="1"/>
          <p:nvPr/>
        </p:nvSpPr>
        <p:spPr>
          <a:xfrm rot="0" flipH="0" flipV="0">
            <a:off x="6389494" y="3541863"/>
            <a:ext cx="4747260" cy="1690261"/>
          </a:xfrm>
          <a:prstGeom prst="rect">
            <a:avLst/>
          </a:prstGeom>
          <a:noFill/>
          <a:ln>
            <a:noFill/>
          </a:ln>
        </p:spPr>
        <p:txBody>
          <a:bodyPr vert="horz" wrap="square" lIns="0" tIns="0" rIns="0" bIns="0" rtlCol="0" anchor="t"/>
          <a:lstStyle/>
          <a:p>
            <a:pPr algn="l">
              <a:lnSpc>
                <a:spcPct val="150000"/>
              </a:lnSpc>
            </a:pPr>
            <a:r>
              <a:rPr kumimoji="1" lang="en-US" altLang="zh-CN" sz="1053">
                <a:ln w="12700">
                  <a:noFill/>
                </a:ln>
                <a:solidFill>
                  <a:srgbClr val="000000">
                    <a:alpha val="100000"/>
                  </a:srgbClr>
                </a:solidFill>
                <a:latin typeface="Source Han Sans"/>
                <a:ea typeface="Source Han Sans"/>
                <a:cs typeface="Source Han Sans"/>
              </a:rPr>
              <a:t>Memento can be extended to perform joint analysis of multiple datasets, combining data from different studies to increase statistical power.
This approach enables the identification of rare cell types and subtle differences in gene expression that may not be detectable in individual datasets.
The joint analysis also facilitates the comparison of cell groups across different datasets, providing a more comprehensive understanding of gene expression patterns and their biological implications.</a:t>
            </a:r>
            <a:endParaRPr kumimoji="1" lang="zh-CN" altLang="en-US"/>
          </a:p>
        </p:txBody>
      </p:sp>
      <p:sp>
        <p:nvSpPr>
          <p:cNvPr id="9"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Scalability to Large-Scale scRNA-seq Datasets</a:t>
            </a:r>
            <a:endParaRPr kumimoji="1" lang="zh-CN" altLang="en-US"/>
          </a:p>
        </p:txBody>
      </p:sp>
      <p:sp>
        <p:nvSpPr>
          <p:cNvPr id="11"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982843" y="1601347"/>
            <a:ext cx="2222500" cy="1016000"/>
          </a:xfrm>
          <a:prstGeom prst="rect">
            <a:avLst/>
          </a:prstGeom>
          <a:noFill/>
          <a:ln>
            <a:noFill/>
          </a:ln>
        </p:spPr>
        <p:txBody>
          <a:bodyPr vert="horz" wrap="square" lIns="0" tIns="0" rIns="0" bIns="0" rtlCol="0" anchor="t">
            <a:spAutoFit/>
          </a:bodyPr>
          <a:lstStyle/>
          <a:p>
            <a:pPr algn="r">
              <a:lnSpc>
                <a:spcPct val="100000"/>
              </a:lnSpc>
            </a:pPr>
            <a:r>
              <a:rPr kumimoji="1" lang="en-US" altLang="zh-CN" sz="8000">
                <a:ln w="12700">
                  <a:noFill/>
                </a:ln>
                <a:solidFill>
                  <a:srgbClr val="D9F5EF">
                    <a:alpha val="40000"/>
                  </a:srgbClr>
                </a:solidFill>
                <a:latin typeface="OPPOSans H"/>
                <a:ea typeface="OPPOSans H"/>
                <a:cs typeface="OPPOSans H"/>
              </a:rPr>
              <a:t>01</a:t>
            </a:r>
            <a:endParaRPr kumimoji="1" lang="zh-CN" altLang="en-US"/>
          </a:p>
        </p:txBody>
      </p:sp>
      <p:sp>
        <p:nvSpPr>
          <p:cNvPr id="4" name="标题 1"/>
          <p:cNvSpPr txBox="1"/>
          <p:nvPr/>
        </p:nvSpPr>
        <p:spPr>
          <a:xfrm rot="0" flipH="0" flipV="0">
            <a:off x="4202044" y="1601347"/>
            <a:ext cx="2222500" cy="1016000"/>
          </a:xfrm>
          <a:prstGeom prst="rect">
            <a:avLst/>
          </a:prstGeom>
          <a:noFill/>
          <a:ln>
            <a:noFill/>
          </a:ln>
        </p:spPr>
        <p:txBody>
          <a:bodyPr vert="horz" wrap="square" lIns="0" tIns="0" rIns="0" bIns="0" rtlCol="0" anchor="t">
            <a:spAutoFit/>
          </a:bodyPr>
          <a:lstStyle/>
          <a:p>
            <a:pPr algn="r">
              <a:lnSpc>
                <a:spcPct val="100000"/>
              </a:lnSpc>
            </a:pPr>
            <a:r>
              <a:rPr kumimoji="1" lang="en-US" altLang="zh-CN" sz="8000">
                <a:ln w="12700">
                  <a:noFill/>
                </a:ln>
                <a:solidFill>
                  <a:srgbClr val="D9F5EF">
                    <a:alpha val="40000"/>
                  </a:srgbClr>
                </a:solidFill>
                <a:latin typeface="OPPOSans H"/>
                <a:ea typeface="OPPOSans H"/>
                <a:cs typeface="OPPOSans H"/>
              </a:rPr>
              <a:t>02</a:t>
            </a:r>
            <a:endParaRPr kumimoji="1" lang="zh-CN" altLang="en-US"/>
          </a:p>
        </p:txBody>
      </p:sp>
      <p:sp>
        <p:nvSpPr>
          <p:cNvPr id="5" name="标题 1"/>
          <p:cNvSpPr txBox="1"/>
          <p:nvPr/>
        </p:nvSpPr>
        <p:spPr>
          <a:xfrm rot="0" flipH="0" flipV="0">
            <a:off x="982844" y="3949219"/>
            <a:ext cx="2222500" cy="1016000"/>
          </a:xfrm>
          <a:prstGeom prst="rect">
            <a:avLst/>
          </a:prstGeom>
          <a:noFill/>
          <a:ln>
            <a:noFill/>
          </a:ln>
        </p:spPr>
        <p:txBody>
          <a:bodyPr vert="horz" wrap="square" lIns="0" tIns="0" rIns="0" bIns="0" rtlCol="0" anchor="t">
            <a:spAutoFit/>
          </a:bodyPr>
          <a:lstStyle/>
          <a:p>
            <a:pPr algn="r">
              <a:lnSpc>
                <a:spcPct val="100000"/>
              </a:lnSpc>
            </a:pPr>
            <a:r>
              <a:rPr kumimoji="1" lang="en-US" altLang="zh-CN" sz="8000">
                <a:ln w="12700">
                  <a:noFill/>
                </a:ln>
                <a:solidFill>
                  <a:srgbClr val="D9F5EF">
                    <a:alpha val="40000"/>
                  </a:srgbClr>
                </a:solidFill>
                <a:latin typeface="OPPOSans H"/>
                <a:ea typeface="OPPOSans H"/>
                <a:cs typeface="OPPOSans H"/>
              </a:rPr>
              <a:t>03</a:t>
            </a:r>
            <a:endParaRPr kumimoji="1" lang="zh-CN" altLang="en-US"/>
          </a:p>
        </p:txBody>
      </p:sp>
      <p:sp>
        <p:nvSpPr>
          <p:cNvPr id="6" name="标题 1"/>
          <p:cNvSpPr txBox="1"/>
          <p:nvPr/>
        </p:nvSpPr>
        <p:spPr>
          <a:xfrm rot="0" flipH="0" flipV="0">
            <a:off x="4202044" y="3949219"/>
            <a:ext cx="2222500" cy="1016000"/>
          </a:xfrm>
          <a:prstGeom prst="rect">
            <a:avLst/>
          </a:prstGeom>
          <a:noFill/>
          <a:ln>
            <a:noFill/>
          </a:ln>
        </p:spPr>
        <p:txBody>
          <a:bodyPr vert="horz" wrap="square" lIns="0" tIns="0" rIns="0" bIns="0" rtlCol="0" anchor="t">
            <a:spAutoFit/>
          </a:bodyPr>
          <a:lstStyle/>
          <a:p>
            <a:pPr algn="r">
              <a:lnSpc>
                <a:spcPct val="100000"/>
              </a:lnSpc>
            </a:pPr>
            <a:r>
              <a:rPr kumimoji="1" lang="en-US" altLang="zh-CN" sz="8000">
                <a:ln w="12700">
                  <a:noFill/>
                </a:ln>
                <a:solidFill>
                  <a:srgbClr val="D9F5EF">
                    <a:alpha val="40000"/>
                  </a:srgbClr>
                </a:solidFill>
                <a:latin typeface="OPPOSans H"/>
                <a:ea typeface="OPPOSans H"/>
                <a:cs typeface="OPPOSans H"/>
              </a:rPr>
              <a:t>04</a:t>
            </a:r>
            <a:endParaRPr kumimoji="1" lang="zh-CN" altLang="en-US"/>
          </a:p>
        </p:txBody>
      </p:sp>
      <p:sp>
        <p:nvSpPr>
          <p:cNvPr id="7" name="标题 1"/>
          <p:cNvSpPr txBox="1"/>
          <p:nvPr/>
        </p:nvSpPr>
        <p:spPr>
          <a:xfrm rot="0" flipH="0" flipV="0">
            <a:off x="660401" y="2216900"/>
            <a:ext cx="2541563" cy="307777"/>
          </a:xfrm>
          <a:prstGeom prst="rect">
            <a:avLst/>
          </a:prstGeom>
          <a:noFill/>
          <a:ln>
            <a:noFill/>
          </a:ln>
        </p:spPr>
        <p:txBody>
          <a:bodyPr vert="horz" wrap="square" lIns="0" tIns="0" rIns="0" bIns="0" rtlCol="0" anchor="t"/>
          <a:lstStyle/>
          <a:p>
            <a:pPr algn="l">
              <a:lnSpc>
                <a:spcPct val="110000"/>
              </a:lnSpc>
            </a:pPr>
            <a:r>
              <a:rPr kumimoji="1" lang="en-US" altLang="zh-CN" sz="927">
                <a:ln w="12700">
                  <a:noFill/>
                </a:ln>
                <a:solidFill>
                  <a:srgbClr val="41CBB1">
                    <a:alpha val="100000"/>
                  </a:srgbClr>
                </a:solidFill>
                <a:latin typeface="Source Han Sans CN Bold"/>
                <a:ea typeface="Source Han Sans CN Bold"/>
                <a:cs typeface="Source Han Sans CN Bold"/>
              </a:rPr>
              <a:t>Incorporating Additional Covariates and Continuous Variables</a:t>
            </a:r>
            <a:endParaRPr kumimoji="1" lang="zh-CN" altLang="en-US"/>
          </a:p>
        </p:txBody>
      </p:sp>
      <p:sp>
        <p:nvSpPr>
          <p:cNvPr id="8" name="标题 1"/>
          <p:cNvSpPr txBox="1"/>
          <p:nvPr/>
        </p:nvSpPr>
        <p:spPr>
          <a:xfrm rot="0" flipH="0" flipV="0">
            <a:off x="660400" y="2559276"/>
            <a:ext cx="2541563" cy="1328551"/>
          </a:xfrm>
          <a:prstGeom prst="rect">
            <a:avLst/>
          </a:prstGeom>
          <a:noFill/>
          <a:ln>
            <a:noFill/>
          </a:ln>
        </p:spPr>
        <p:txBody>
          <a:bodyPr vert="horz" wrap="square" lIns="0" tIns="0" rIns="0" bIns="0" rtlCol="0" anchor="t"/>
          <a:lstStyle/>
          <a:p>
            <a:pPr algn="l">
              <a:lnSpc>
                <a:spcPct val="150000"/>
              </a:lnSpc>
            </a:pPr>
            <a:r>
              <a:rPr kumimoji="1" lang="en-US" altLang="zh-CN" sz="770">
                <a:ln w="12700">
                  <a:noFill/>
                </a:ln>
                <a:solidFill>
                  <a:srgbClr val="262626">
                    <a:alpha val="100000"/>
                  </a:srgbClr>
                </a:solidFill>
                <a:latin typeface="Source Han Sans"/>
                <a:ea typeface="Source Han Sans"/>
                <a:cs typeface="Source Han Sans"/>
              </a:rPr>
              <a:t>Future versions of Memento may include support for cell- level covariates and continuous sample covariates, allowing for more complex experimental designs and analyses.
This would enable researchers to account for additional factors that may influence gene expression, such as age, sex, and environmental exposures, leading to more accurate and comprehensive results.</a:t>
            </a:r>
            <a:endParaRPr kumimoji="1" lang="zh-CN" altLang="en-US"/>
          </a:p>
        </p:txBody>
      </p:sp>
      <p:sp>
        <p:nvSpPr>
          <p:cNvPr id="9" name="标题 1"/>
          <p:cNvSpPr txBox="1"/>
          <p:nvPr/>
        </p:nvSpPr>
        <p:spPr>
          <a:xfrm rot="0" flipH="0" flipV="0">
            <a:off x="3879601" y="2216900"/>
            <a:ext cx="2541563" cy="307777"/>
          </a:xfrm>
          <a:prstGeom prst="rect">
            <a:avLst/>
          </a:prstGeom>
          <a:noFill/>
          <a:ln>
            <a:noFill/>
          </a:ln>
        </p:spPr>
        <p:txBody>
          <a:bodyPr vert="horz" wrap="square" lIns="0" tIns="0" rIns="0" bIns="0" rtlCol="0" anchor="t"/>
          <a:lstStyle/>
          <a:p>
            <a:pPr algn="l">
              <a:lnSpc>
                <a:spcPct val="110000"/>
              </a:lnSpc>
            </a:pPr>
            <a:r>
              <a:rPr kumimoji="1" lang="en-US" altLang="zh-CN" sz="937">
                <a:ln w="12700">
                  <a:noFill/>
                </a:ln>
                <a:solidFill>
                  <a:srgbClr val="41CBB1">
                    <a:alpha val="100000"/>
                  </a:srgbClr>
                </a:solidFill>
                <a:latin typeface="Source Han Sans CN Bold"/>
                <a:ea typeface="Source Han Sans CN Bold"/>
                <a:cs typeface="Source Han Sans CN Bold"/>
              </a:rPr>
              <a:t>Expanding Joint Gene Analysis Capabilities</a:t>
            </a:r>
            <a:endParaRPr kumimoji="1" lang="zh-CN" altLang="en-US"/>
          </a:p>
        </p:txBody>
      </p:sp>
      <p:sp>
        <p:nvSpPr>
          <p:cNvPr id="10" name="标题 1"/>
          <p:cNvSpPr txBox="1"/>
          <p:nvPr/>
        </p:nvSpPr>
        <p:spPr>
          <a:xfrm rot="0" flipH="0" flipV="0">
            <a:off x="3879600" y="2559276"/>
            <a:ext cx="2541563" cy="1328551"/>
          </a:xfrm>
          <a:prstGeom prst="rect">
            <a:avLst/>
          </a:prstGeom>
          <a:noFill/>
          <a:ln>
            <a:noFill/>
          </a:ln>
        </p:spPr>
        <p:txBody>
          <a:bodyPr vert="horz" wrap="square" lIns="0" tIns="0" rIns="0" bIns="0" rtlCol="0" anchor="t"/>
          <a:lstStyle/>
          <a:p>
            <a:pPr algn="l">
              <a:lnSpc>
                <a:spcPct val="150000"/>
              </a:lnSpc>
            </a:pPr>
            <a:r>
              <a:rPr kumimoji="1" lang="en-US" altLang="zh-CN" sz="770">
                <a:ln w="12700">
                  <a:noFill/>
                </a:ln>
                <a:solidFill>
                  <a:srgbClr val="262626">
                    <a:alpha val="100000"/>
                  </a:srgbClr>
                </a:solidFill>
                <a:latin typeface="Source Han Sans"/>
                <a:ea typeface="Source Han Sans"/>
                <a:cs typeface="Source Han Sans"/>
              </a:rPr>
              <a:t>Memento’s current joint gene analysis is limited to estimating and comparing gene correlations. Future enhancements may allow for more comprehensive joint analyses involving multiple genes.
This would enable the study of gene networks and pathways in greater detail, providing insights into the coordinated regulation of gene expression and its impact on cellular functions and phenotypes.</a:t>
            </a:r>
            <a:endParaRPr kumimoji="1" lang="zh-CN" altLang="en-US"/>
          </a:p>
        </p:txBody>
      </p:sp>
      <p:sp>
        <p:nvSpPr>
          <p:cNvPr id="11" name="标题 1"/>
          <p:cNvSpPr txBox="1"/>
          <p:nvPr/>
        </p:nvSpPr>
        <p:spPr>
          <a:xfrm rot="0" flipH="0" flipV="0">
            <a:off x="660401" y="4564772"/>
            <a:ext cx="2541563" cy="307777"/>
          </a:xfrm>
          <a:prstGeom prst="rect">
            <a:avLst/>
          </a:prstGeom>
          <a:noFill/>
          <a:ln>
            <a:noFill/>
          </a:ln>
        </p:spPr>
        <p:txBody>
          <a:bodyPr vert="horz" wrap="square" lIns="0" tIns="0" rIns="0" bIns="0" rtlCol="0" anchor="t"/>
          <a:lstStyle/>
          <a:p>
            <a:pPr algn="l">
              <a:lnSpc>
                <a:spcPct val="110000"/>
              </a:lnSpc>
            </a:pPr>
            <a:r>
              <a:rPr kumimoji="1" lang="en-US" altLang="zh-CN" sz="927">
                <a:ln w="12700">
                  <a:noFill/>
                </a:ln>
                <a:solidFill>
                  <a:srgbClr val="41CBB1">
                    <a:alpha val="100000"/>
                  </a:srgbClr>
                </a:solidFill>
                <a:latin typeface="Source Han Sans CN Bold"/>
                <a:ea typeface="Source Han Sans CN Bold"/>
                <a:cs typeface="Source Han Sans CN Bold"/>
              </a:rPr>
              <a:t>Application to Other Single-Cell Technologies</a:t>
            </a:r>
            <a:endParaRPr kumimoji="1" lang="zh-CN" altLang="en-US"/>
          </a:p>
        </p:txBody>
      </p:sp>
      <p:sp>
        <p:nvSpPr>
          <p:cNvPr id="12" name="标题 1"/>
          <p:cNvSpPr txBox="1"/>
          <p:nvPr/>
        </p:nvSpPr>
        <p:spPr>
          <a:xfrm rot="0" flipH="0" flipV="0">
            <a:off x="660400" y="4907148"/>
            <a:ext cx="2541563" cy="1328551"/>
          </a:xfrm>
          <a:prstGeom prst="rect">
            <a:avLst/>
          </a:prstGeom>
          <a:noFill/>
          <a:ln>
            <a:noFill/>
          </a:ln>
        </p:spPr>
        <p:txBody>
          <a:bodyPr vert="horz" wrap="square" lIns="0" tIns="0" rIns="0" bIns="0" rtlCol="0" anchor="t"/>
          <a:lstStyle/>
          <a:p>
            <a:pPr algn="l">
              <a:lnSpc>
                <a:spcPct val="150000"/>
              </a:lnSpc>
            </a:pPr>
            <a:r>
              <a:rPr kumimoji="1" lang="en-US" altLang="zh-CN" sz="770">
                <a:ln w="12700">
                  <a:noFill/>
                </a:ln>
                <a:solidFill>
                  <a:srgbClr val="262626">
                    <a:alpha val="100000"/>
                  </a:srgbClr>
                </a:solidFill>
                <a:latin typeface="Source Han Sans"/>
                <a:ea typeface="Source Han Sans"/>
                <a:cs typeface="Source Han Sans"/>
              </a:rPr>
              <a:t>The principles behind Memento can potentially be extended to other single- cell technologies, such as spatial transcriptomics and multimodal assays (e.g., ATAC- seq and CITE- seq).
This would allow for a more integrated analysis of gene expression, chromatin accessibility, and protein expression at the single- cell level, providing a more comprehensive understanding of cellular states and regulatory mechanisms.</a:t>
            </a:r>
            <a:endParaRPr kumimoji="1" lang="zh-CN" altLang="en-US"/>
          </a:p>
        </p:txBody>
      </p:sp>
      <p:sp>
        <p:nvSpPr>
          <p:cNvPr id="13" name="标题 1"/>
          <p:cNvSpPr txBox="1"/>
          <p:nvPr/>
        </p:nvSpPr>
        <p:spPr>
          <a:xfrm rot="0" flipH="0" flipV="0">
            <a:off x="3879600" y="4564772"/>
            <a:ext cx="2541563" cy="307777"/>
          </a:xfrm>
          <a:prstGeom prst="rect">
            <a:avLst/>
          </a:prstGeom>
          <a:noFill/>
          <a:ln>
            <a:noFill/>
          </a:ln>
        </p:spPr>
        <p:txBody>
          <a:bodyPr vert="horz" wrap="square" lIns="0" tIns="0" rIns="0" bIns="0" rtlCol="0" anchor="t"/>
          <a:lstStyle/>
          <a:p>
            <a:pPr algn="l">
              <a:lnSpc>
                <a:spcPct val="110000"/>
              </a:lnSpc>
            </a:pPr>
            <a:r>
              <a:rPr kumimoji="1" lang="en-US" altLang="zh-CN" sz="927">
                <a:ln w="12700">
                  <a:noFill/>
                </a:ln>
                <a:solidFill>
                  <a:srgbClr val="41CBB1">
                    <a:alpha val="100000"/>
                  </a:srgbClr>
                </a:solidFill>
                <a:latin typeface="Source Han Sans CN Bold"/>
                <a:ea typeface="Source Han Sans CN Bold"/>
                <a:cs typeface="Source Han Sans CN Bold"/>
              </a:rPr>
              <a:t>Integration with Machine Learning and Artificial Intelligence</a:t>
            </a:r>
            <a:endParaRPr kumimoji="1" lang="zh-CN" altLang="en-US"/>
          </a:p>
        </p:txBody>
      </p:sp>
      <p:sp>
        <p:nvSpPr>
          <p:cNvPr id="14" name="标题 1"/>
          <p:cNvSpPr txBox="1"/>
          <p:nvPr/>
        </p:nvSpPr>
        <p:spPr>
          <a:xfrm rot="0" flipH="0" flipV="0">
            <a:off x="3879600" y="4907148"/>
            <a:ext cx="2541563" cy="1328551"/>
          </a:xfrm>
          <a:prstGeom prst="rect">
            <a:avLst/>
          </a:prstGeom>
          <a:noFill/>
          <a:ln>
            <a:noFill/>
          </a:ln>
        </p:spPr>
        <p:txBody>
          <a:bodyPr vert="horz" wrap="square" lIns="0" tIns="0" rIns="0" bIns="0" rtlCol="0" anchor="t"/>
          <a:lstStyle/>
          <a:p>
            <a:pPr algn="l">
              <a:lnSpc>
                <a:spcPct val="150000"/>
              </a:lnSpc>
            </a:pPr>
            <a:r>
              <a:rPr kumimoji="1" lang="en-US" altLang="zh-CN" sz="630">
                <a:ln w="12700">
                  <a:noFill/>
                </a:ln>
                <a:solidFill>
                  <a:srgbClr val="262626">
                    <a:alpha val="100000"/>
                  </a:srgbClr>
                </a:solidFill>
                <a:latin typeface="Source Han Sans"/>
                <a:ea typeface="Source Han Sans"/>
                <a:cs typeface="Source Han Sans"/>
              </a:rPr>
              <a:t>Memento’s output can be combined with machine learning and artificial intelligence techniques to further enhance the analysis and interpretation of scRNA- seq data.
For example, machine learning algorithms can be used to identify patterns and clusters in the estimated gene expression parameters, leading to the discovery of new cell types, states, and regulatory mechanisms.
Additionally, artificial intelligence tools can assist in the visualization and exploration of large- scale scRNA- seq datasets, making it easier for researchers to gain insights and generate hypotheses.</a:t>
            </a:r>
            <a:endParaRPr kumimoji="1" lang="zh-CN" altLang="en-US"/>
          </a:p>
        </p:txBody>
      </p:sp>
      <p:pic>
        <p:nvPicPr>
          <p:cNvPr id="15" name=""/>
          <p:cNvPicPr>
            <a:picLocks noChangeAspect="1"/>
          </p:cNvPicPr>
          <p:nvPr/>
        </p:nvPicPr>
        <p:blipFill>
          <a:blip r:embed="rId2">
            <a:alphaModFix amt="100000"/>
          </a:blip>
          <a:srcRect l="0" t="0" r="0" b="0"/>
          <a:stretch>
            <a:fillRect/>
          </a:stretch>
        </p:blipFill>
        <p:spPr>
          <a:xfrm rot="0" flipH="0" flipV="0">
            <a:off x="7183030" y="1168400"/>
            <a:ext cx="4139845" cy="4635500"/>
          </a:xfrm>
          <a:prstGeom prst="rect">
            <a:avLst/>
          </a:prstGeom>
        </p:spPr>
      </p:pic>
      <p:sp>
        <p:nvSpPr>
          <p:cNvPr id="16"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Future Enhancements and Potential Applications</a:t>
            </a:r>
            <a:endParaRPr kumimoji="1" lang="zh-CN" altLang="en-US"/>
          </a:p>
        </p:txBody>
      </p:sp>
      <p:sp>
        <p:nvSpPr>
          <p:cNvPr id="18"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013274" y="2781299"/>
            <a:ext cx="5505626" cy="2465224"/>
          </a:xfrm>
          <a:prstGeom prst="rect">
            <a:avLst/>
          </a:prstGeom>
          <a:noFill/>
          <a:ln cap="sq">
            <a:noFill/>
          </a:ln>
          <a:effectLst/>
        </p:spPr>
        <p:txBody>
          <a:bodyPr vert="horz" wrap="square" lIns="0" tIns="0" rIns="0" bIns="0" rtlCol="0" anchor="ctr"/>
          <a:lstStyle/>
          <a:p>
            <a:pPr algn="l">
              <a:lnSpc>
                <a:spcPct val="130000"/>
              </a:lnSpc>
            </a:pPr>
            <a:r>
              <a:rPr kumimoji="1" lang="en-US" altLang="zh-CN" sz="4200">
                <a:ln w="12700">
                  <a:noFill/>
                </a:ln>
                <a:solidFill>
                  <a:srgbClr val="262626">
                    <a:alpha val="100000"/>
                  </a:srgbClr>
                </a:solidFill>
                <a:latin typeface="Source Han Sans CN Bold"/>
                <a:ea typeface="Source Han Sans CN Bold"/>
                <a:cs typeface="Source Han Sans CN Bold"/>
              </a:rPr>
              <a:t>谢谢大家</a:t>
            </a:r>
            <a:endParaRPr kumimoji="1" lang="zh-CN" altLang="en-US"/>
          </a:p>
        </p:txBody>
      </p:sp>
      <p:sp>
        <p:nvSpPr>
          <p:cNvPr id="12" name="标题 1"/>
          <p:cNvSpPr txBox="1"/>
          <p:nvPr/>
        </p:nvSpPr>
        <p:spPr>
          <a:xfrm rot="0" flipH="0" flipV="0">
            <a:off x="6102833" y="5570508"/>
            <a:ext cx="2122650" cy="399054"/>
          </a:xfrm>
          <a:prstGeom prst="roundRect">
            <a:avLst>
              <a:gd name="adj" fmla="val 50000"/>
            </a:avLst>
          </a:prstGeom>
          <a:solidFill>
            <a:schemeClr val="bg1"/>
          </a:solidFill>
          <a:ln w="12700" cap="flat">
            <a:solidFill>
              <a:schemeClr val="accent1">
                <a:lumMod val="50000"/>
                <a:lumOff val="50000"/>
              </a:schemeClr>
            </a:solidFill>
            <a:miter/>
          </a:ln>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8764155" y="5570508"/>
            <a:ext cx="2122650" cy="399054"/>
          </a:xfrm>
          <a:prstGeom prst="roundRect">
            <a:avLst>
              <a:gd name="adj" fmla="val 50000"/>
            </a:avLst>
          </a:prstGeom>
          <a:solidFill>
            <a:schemeClr val="bg1"/>
          </a:solidFill>
          <a:ln w="12700" cap="flat">
            <a:solidFill>
              <a:schemeClr val="accent2"/>
            </a:solidFill>
            <a:miter/>
          </a:ln>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rot="0" flipH="0" flipV="0">
            <a:off x="6574871" y="5598007"/>
            <a:ext cx="1660454" cy="333171"/>
          </a:xfrm>
          <a:prstGeom prst="rect">
            <a:avLst/>
          </a:prstGeom>
          <a:noFill/>
          <a:ln>
            <a:noFill/>
          </a:ln>
        </p:spPr>
        <p:txBody>
          <a:bodyPr vert="horz" wrap="square" lIns="91440" tIns="45720" rIns="91440" bIns="45720" rtlCol="0" anchor="ctr"/>
          <a:lstStyle/>
          <a:p>
            <a:pPr algn="l">
              <a:lnSpc>
                <a:spcPct val="110000"/>
              </a:lnSpc>
            </a:pPr>
            <a:r>
              <a:rPr kumimoji="1" lang="en-US" altLang="zh-CN" sz="1400">
                <a:ln w="12700">
                  <a:noFill/>
                </a:ln>
                <a:solidFill>
                  <a:srgbClr val="262626">
                    <a:alpha val="100000"/>
                  </a:srgbClr>
                </a:solidFill>
                <a:latin typeface="OPPOSans R"/>
                <a:ea typeface="OPPOSans R"/>
                <a:cs typeface="OPPOSans R"/>
              </a:rPr>
              <a:t>主讲人：AiPPT</a:t>
            </a:r>
            <a:endParaRPr kumimoji="1" lang="zh-CN" altLang="en-US"/>
          </a:p>
        </p:txBody>
      </p:sp>
      <p:sp>
        <p:nvSpPr>
          <p:cNvPr id="15" name="标题 1"/>
          <p:cNvSpPr txBox="1"/>
          <p:nvPr/>
        </p:nvSpPr>
        <p:spPr>
          <a:xfrm rot="0" flipH="0" flipV="0">
            <a:off x="9242256" y="5596271"/>
            <a:ext cx="1660454" cy="333171"/>
          </a:xfrm>
          <a:prstGeom prst="rect">
            <a:avLst/>
          </a:prstGeom>
          <a:noFill/>
          <a:ln>
            <a:noFill/>
          </a:ln>
        </p:spPr>
        <p:txBody>
          <a:bodyPr vert="horz" wrap="square" lIns="91440" tIns="45720" rIns="91440" bIns="45720" rtlCol="0" anchor="ctr"/>
          <a:lstStyle/>
          <a:p>
            <a:pPr algn="l">
              <a:lnSpc>
                <a:spcPct val="110000"/>
              </a:lnSpc>
            </a:pPr>
            <a:r>
              <a:rPr kumimoji="1" lang="en-US" altLang="zh-CN" sz="1400">
                <a:ln w="12700">
                  <a:noFill/>
                </a:ln>
                <a:solidFill>
                  <a:srgbClr val="262626">
                    <a:alpha val="100000"/>
                  </a:srgbClr>
                </a:solidFill>
                <a:latin typeface="OPPOSans R"/>
                <a:ea typeface="OPPOSans R"/>
                <a:cs typeface="OPPOSans R"/>
              </a:rPr>
              <a:t>时间：20XX.X</a:t>
            </a:r>
            <a:endParaRPr kumimoji="1" lang="zh-CN" altLang="en-US"/>
          </a:p>
        </p:txBody>
      </p:sp>
      <p:grpSp>
        <p:nvGrpSpPr>
          <p:cNvPr id="16" name=""/>
          <p:cNvGrpSpPr/>
          <p:nvPr/>
        </p:nvGrpSpPr>
        <p:grpSpPr>
          <a:xfrm>
            <a:off x="8746340" y="5561829"/>
            <a:ext cx="422546" cy="422546"/>
            <a:chOff x="8746340" y="5561829"/>
            <a:chExt cx="422546" cy="422546"/>
          </a:xfrm>
        </p:grpSpPr>
        <p:sp>
          <p:nvSpPr>
            <p:cNvPr id="17" name="标题 1"/>
            <p:cNvSpPr txBox="1"/>
            <p:nvPr/>
          </p:nvSpPr>
          <p:spPr>
            <a:xfrm rot="0" flipH="0" flipV="0">
              <a:off x="8746340" y="5561829"/>
              <a:ext cx="422546" cy="422546"/>
            </a:xfrm>
            <a:prstGeom prst="ellipse">
              <a:avLst/>
            </a:prstGeom>
            <a:solidFill>
              <a:schemeClr val="accent2"/>
            </a:solidFill>
            <a:ln w="12700" cap="sq">
              <a:solidFill>
                <a:schemeClr val="accent2">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847894" y="5666923"/>
              <a:ext cx="219439" cy="212359"/>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grpSp>
      <p:grpSp>
        <p:nvGrpSpPr>
          <p:cNvPr id="19" name=""/>
          <p:cNvGrpSpPr/>
          <p:nvPr/>
        </p:nvGrpSpPr>
        <p:grpSpPr>
          <a:xfrm>
            <a:off x="6096000" y="5548181"/>
            <a:ext cx="422546" cy="422546"/>
            <a:chOff x="6096000" y="5548181"/>
            <a:chExt cx="422546" cy="422546"/>
          </a:xfrm>
        </p:grpSpPr>
        <p:sp>
          <p:nvSpPr>
            <p:cNvPr id="20" name="标题 1"/>
            <p:cNvSpPr txBox="1"/>
            <p:nvPr/>
          </p:nvSpPr>
          <p:spPr>
            <a:xfrm rot="0" flipH="0" flipV="0">
              <a:off x="6096000" y="5548181"/>
              <a:ext cx="422546" cy="422546"/>
            </a:xfrm>
            <a:prstGeom prst="ellipse">
              <a:avLst/>
            </a:prstGeom>
            <a:solidFill>
              <a:schemeClr val="accent1"/>
            </a:solidFill>
            <a:ln w="127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6209252" y="5653275"/>
              <a:ext cx="196042" cy="21235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grpSp>
      <p:sp>
        <p:nvSpPr>
          <p:cNvPr id="22"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5847564" y="1138347"/>
            <a:ext cx="5226836" cy="1862048"/>
          </a:xfrm>
          <a:prstGeom prst="rect">
            <a:avLst/>
          </a:prstGeom>
          <a:noFill/>
          <a:ln>
            <a:noFill/>
          </a:ln>
        </p:spPr>
        <p:txBody>
          <a:bodyPr vert="horz" wrap="square" lIns="91440" tIns="45720" rIns="91440" bIns="45720" rtlCol="0" anchor="t"/>
          <a:lstStyle/>
          <a:p>
            <a:pPr algn="l">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2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571940" y="2241670"/>
            <a:ext cx="2073524" cy="3600000"/>
          </a:xfrm>
          <a:prstGeom prst="roundRect">
            <a:avLst>
              <a:gd name="adj" fmla="val 3969"/>
            </a:avLst>
          </a:prstGeom>
          <a:solidFill>
            <a:schemeClr val="bg1"/>
          </a:solidFill>
          <a:ln w="12700" cap="sq">
            <a:noFill/>
            <a:miter/>
          </a:ln>
          <a:effectLst>
            <a:outerShdw dist="0" blurRad="127000" dir="0" sx="100000" sy="100000" kx="0" ky="0" algn="ctr" rotWithShape="0">
              <a:schemeClr val="tx1">
                <a:alpha val="16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0">
            <a:off x="672702" y="3970657"/>
            <a:ext cx="1872000" cy="1127494"/>
          </a:xfrm>
          <a:prstGeom prst="rect">
            <a:avLst/>
          </a:prstGeom>
          <a:noFill/>
          <a:ln>
            <a:noFill/>
          </a:ln>
        </p:spPr>
        <p:txBody>
          <a:bodyPr vert="horz" wrap="square" lIns="0" tIns="0" rIns="0" bIns="0" rtlCol="0" anchor="t"/>
          <a:lstStyle/>
          <a:p>
            <a:pPr algn="ctr">
              <a:lnSpc>
                <a:spcPct val="130000"/>
              </a:lnSpc>
            </a:pPr>
            <a:r>
              <a:rPr kumimoji="1" lang="en-US" altLang="zh-CN" sz="1532">
                <a:ln w="12700">
                  <a:noFill/>
                </a:ln>
                <a:solidFill>
                  <a:srgbClr val="404040">
                    <a:alpha val="100000"/>
                  </a:srgbClr>
                </a:solidFill>
                <a:latin typeface="OPPOSans H"/>
                <a:ea typeface="OPPOSans H"/>
                <a:cs typeface="OPPOSans H"/>
              </a:rPr>
              <a:t>Introduction to Memento and Its Statistical Model</a:t>
            </a:r>
            <a:endParaRPr kumimoji="1" lang="zh-CN" altLang="en-US"/>
          </a:p>
        </p:txBody>
      </p:sp>
      <p:sp>
        <p:nvSpPr>
          <p:cNvPr id="5" name="标题 1"/>
          <p:cNvSpPr txBox="1"/>
          <p:nvPr/>
        </p:nvSpPr>
        <p:spPr>
          <a:xfrm rot="0" flipH="0" flipV="0">
            <a:off x="1048261" y="2593588"/>
            <a:ext cx="1120882" cy="1120882"/>
          </a:xfrm>
          <a:prstGeom prst="ellipse">
            <a:avLst/>
          </a:prstGeom>
          <a:gradFill>
            <a:gsLst>
              <a:gs pos="0">
                <a:schemeClr val="accent1"/>
              </a:gs>
              <a:gs pos="100000">
                <a:schemeClr val="accent1">
                  <a:lumMod val="75000"/>
                </a:schemeClr>
              </a:gs>
            </a:gsLst>
            <a:lin ang="2700000" scaled="0"/>
          </a:gradFill>
          <a:ln w="12700" cap="sq">
            <a:noFill/>
            <a:miter/>
          </a:ln>
          <a:effectLst>
            <a:outerShdw dist="76200" blurRad="254000" dir="3600000" sx="100000" sy="100000" kx="0" ky="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332851" y="2878177"/>
            <a:ext cx="551703" cy="551703"/>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7" name="标题 1"/>
          <p:cNvSpPr txBox="1"/>
          <p:nvPr/>
        </p:nvSpPr>
        <p:spPr>
          <a:xfrm rot="0" flipH="0" flipV="0">
            <a:off x="577594" y="5787377"/>
            <a:ext cx="2062217" cy="54293"/>
          </a:xfrm>
          <a:custGeom>
            <a:avLst/>
            <a:gdLst>
              <a:gd name="connsiteX0" fmla="*/ 0 w 2291352"/>
              <a:gd name="connsiteY0" fmla="*/ 0 h 60325"/>
              <a:gd name="connsiteX1" fmla="*/ 2291352 w 2291352"/>
              <a:gd name="connsiteY1" fmla="*/ 0 h 60325"/>
              <a:gd name="connsiteX2" fmla="*/ 2290448 w 2291352"/>
              <a:gd name="connsiteY2" fmla="*/ 4476 h 60325"/>
              <a:gd name="connsiteX3" fmla="*/ 2206192 w 2291352"/>
              <a:gd name="connsiteY3" fmla="*/ 60325 h 60325"/>
              <a:gd name="connsiteX4" fmla="*/ 85160 w 2291352"/>
              <a:gd name="connsiteY4" fmla="*/ 60325 h 60325"/>
              <a:gd name="connsiteX5" fmla="*/ 904 w 2291352"/>
              <a:gd name="connsiteY5" fmla="*/ 4476 h 60325"/>
              <a:gd name="connsiteX6" fmla="*/ 0 w 2291352"/>
              <a:gd name="connsiteY6" fmla="*/ 0 h 60325"/>
            </a:gdLst>
            <a:rect l="l" t="t" r="r" b="b"/>
            <a:pathLst>
              <a:path w="2291352" h="60325">
                <a:moveTo>
                  <a:pt x="0" y="0"/>
                </a:moveTo>
                <a:lnTo>
                  <a:pt x="2291352" y="0"/>
                </a:lnTo>
                <a:lnTo>
                  <a:pt x="2290448" y="4476"/>
                </a:lnTo>
                <a:cubicBezTo>
                  <a:pt x="2276567" y="37296"/>
                  <a:pt x="2244069" y="60325"/>
                  <a:pt x="2206192" y="60325"/>
                </a:cubicBezTo>
                <a:lnTo>
                  <a:pt x="85160" y="60325"/>
                </a:lnTo>
                <a:cubicBezTo>
                  <a:pt x="47284" y="60325"/>
                  <a:pt x="14786" y="37296"/>
                  <a:pt x="904" y="4476"/>
                </a:cubicBezTo>
                <a:lnTo>
                  <a:pt x="0" y="0"/>
                </a:lnTo>
                <a:close/>
              </a:path>
            </a:pathLst>
          </a:cu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0" flipH="0" flipV="0">
            <a:off x="2815589" y="2241670"/>
            <a:ext cx="2073524" cy="3600000"/>
          </a:xfrm>
          <a:prstGeom prst="roundRect">
            <a:avLst>
              <a:gd name="adj" fmla="val 3969"/>
            </a:avLst>
          </a:prstGeom>
          <a:solidFill>
            <a:schemeClr val="bg1"/>
          </a:solidFill>
          <a:ln w="12700" cap="sq">
            <a:noFill/>
            <a:miter/>
          </a:ln>
          <a:effectLst>
            <a:outerShdw dist="0" blurRad="127000" dir="0" sx="100000" sy="100000" kx="0" ky="0" algn="ctr" rotWithShape="0">
              <a:schemeClr val="tx1">
                <a:alpha val="16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0" flipH="0" flipV="0">
            <a:off x="2916351" y="3970657"/>
            <a:ext cx="1872000" cy="1127494"/>
          </a:xfrm>
          <a:prstGeom prst="rect">
            <a:avLst/>
          </a:prstGeom>
          <a:noFill/>
          <a:ln>
            <a:noFill/>
          </a:ln>
        </p:spPr>
        <p:txBody>
          <a:bodyPr vert="horz" wrap="square" lIns="0" tIns="0" rIns="0" bIns="0" rtlCol="0" anchor="t"/>
          <a:lstStyle/>
          <a:p>
            <a:pPr algn="ctr">
              <a:lnSpc>
                <a:spcPct val="130000"/>
              </a:lnSpc>
            </a:pPr>
            <a:r>
              <a:rPr kumimoji="1" lang="en-US" altLang="zh-CN" sz="1532">
                <a:ln w="12700">
                  <a:noFill/>
                </a:ln>
                <a:solidFill>
                  <a:srgbClr val="404040">
                    <a:alpha val="100000"/>
                  </a:srgbClr>
                </a:solidFill>
                <a:latin typeface="OPPOSans H"/>
                <a:ea typeface="OPPOSans H"/>
                <a:cs typeface="OPPOSans H"/>
              </a:rPr>
              <a:t>Memento’s Method of Moments Estimation</a:t>
            </a:r>
            <a:endParaRPr kumimoji="1" lang="zh-CN" altLang="en-US"/>
          </a:p>
        </p:txBody>
      </p:sp>
      <p:sp>
        <p:nvSpPr>
          <p:cNvPr id="10" name="标题 1"/>
          <p:cNvSpPr txBox="1"/>
          <p:nvPr/>
        </p:nvSpPr>
        <p:spPr>
          <a:xfrm rot="0" flipH="0" flipV="0">
            <a:off x="3291910" y="2593588"/>
            <a:ext cx="1120882" cy="1120882"/>
          </a:xfrm>
          <a:prstGeom prst="ellipse">
            <a:avLst/>
          </a:prstGeom>
          <a:gradFill>
            <a:gsLst>
              <a:gs pos="0">
                <a:schemeClr val="accent1"/>
              </a:gs>
              <a:gs pos="100000">
                <a:schemeClr val="accent1">
                  <a:lumMod val="75000"/>
                </a:schemeClr>
              </a:gs>
            </a:gsLst>
            <a:lin ang="2700000" scaled="0"/>
          </a:gradFill>
          <a:ln w="12700" cap="sq">
            <a:noFill/>
            <a:miter/>
          </a:ln>
          <a:effectLst>
            <a:outerShdw dist="76200" blurRad="254000" dir="3600000" sx="100000" sy="100000" kx="0" ky="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3610808" y="2878177"/>
            <a:ext cx="483088" cy="551703"/>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2815589" y="5787377"/>
            <a:ext cx="2062217" cy="54293"/>
          </a:xfrm>
          <a:custGeom>
            <a:avLst/>
            <a:gdLst>
              <a:gd name="connsiteX0" fmla="*/ 0 w 2291352"/>
              <a:gd name="connsiteY0" fmla="*/ 0 h 60325"/>
              <a:gd name="connsiteX1" fmla="*/ 2291352 w 2291352"/>
              <a:gd name="connsiteY1" fmla="*/ 0 h 60325"/>
              <a:gd name="connsiteX2" fmla="*/ 2290448 w 2291352"/>
              <a:gd name="connsiteY2" fmla="*/ 4476 h 60325"/>
              <a:gd name="connsiteX3" fmla="*/ 2206192 w 2291352"/>
              <a:gd name="connsiteY3" fmla="*/ 60325 h 60325"/>
              <a:gd name="connsiteX4" fmla="*/ 85160 w 2291352"/>
              <a:gd name="connsiteY4" fmla="*/ 60325 h 60325"/>
              <a:gd name="connsiteX5" fmla="*/ 904 w 2291352"/>
              <a:gd name="connsiteY5" fmla="*/ 4476 h 60325"/>
              <a:gd name="connsiteX6" fmla="*/ 0 w 2291352"/>
              <a:gd name="connsiteY6" fmla="*/ 0 h 60325"/>
            </a:gdLst>
            <a:rect l="l" t="t" r="r" b="b"/>
            <a:pathLst>
              <a:path w="2291352" h="60325">
                <a:moveTo>
                  <a:pt x="0" y="0"/>
                </a:moveTo>
                <a:lnTo>
                  <a:pt x="2291352" y="0"/>
                </a:lnTo>
                <a:lnTo>
                  <a:pt x="2290448" y="4476"/>
                </a:lnTo>
                <a:cubicBezTo>
                  <a:pt x="2276567" y="37296"/>
                  <a:pt x="2244069" y="60325"/>
                  <a:pt x="2206192" y="60325"/>
                </a:cubicBezTo>
                <a:lnTo>
                  <a:pt x="85160" y="60325"/>
                </a:lnTo>
                <a:cubicBezTo>
                  <a:pt x="47284" y="60325"/>
                  <a:pt x="14786" y="37296"/>
                  <a:pt x="904" y="4476"/>
                </a:cubicBezTo>
                <a:lnTo>
                  <a:pt x="0" y="0"/>
                </a:lnTo>
                <a:close/>
              </a:path>
            </a:pathLst>
          </a:cu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5059238" y="2241670"/>
            <a:ext cx="2073524" cy="3600000"/>
          </a:xfrm>
          <a:prstGeom prst="roundRect">
            <a:avLst>
              <a:gd name="adj" fmla="val 3969"/>
            </a:avLst>
          </a:prstGeom>
          <a:solidFill>
            <a:schemeClr val="bg1"/>
          </a:solidFill>
          <a:ln w="12700" cap="sq">
            <a:noFill/>
            <a:miter/>
          </a:ln>
          <a:effectLst>
            <a:outerShdw dist="0" blurRad="127000" dir="0" sx="100000" sy="100000" kx="0" ky="0" algn="ctr" rotWithShape="0">
              <a:schemeClr val="tx1">
                <a:alpha val="16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rot="0" flipH="0" flipV="0">
            <a:off x="5160000" y="3970657"/>
            <a:ext cx="1872000" cy="1127494"/>
          </a:xfrm>
          <a:prstGeom prst="rect">
            <a:avLst/>
          </a:prstGeom>
          <a:noFill/>
          <a:ln>
            <a:noFill/>
          </a:ln>
        </p:spPr>
        <p:txBody>
          <a:bodyPr vert="horz" wrap="square" lIns="0" tIns="0" rIns="0" bIns="0" rtlCol="0" anchor="t"/>
          <a:lstStyle/>
          <a:p>
            <a:pPr algn="ctr">
              <a:lnSpc>
                <a:spcPct val="130000"/>
              </a:lnSpc>
            </a:pPr>
            <a:r>
              <a:rPr kumimoji="1" lang="en-US" altLang="zh-CN" sz="2000">
                <a:ln w="12700">
                  <a:noFill/>
                </a:ln>
                <a:solidFill>
                  <a:srgbClr val="404040">
                    <a:alpha val="100000"/>
                  </a:srgbClr>
                </a:solidFill>
                <a:latin typeface="OPPOSans H"/>
                <a:ea typeface="OPPOSans H"/>
                <a:cs typeface="OPPOSans H"/>
              </a:rPr>
              <a:t>Hypothesis Testing with Memento</a:t>
            </a:r>
            <a:endParaRPr kumimoji="1" lang="zh-CN" altLang="en-US"/>
          </a:p>
        </p:txBody>
      </p:sp>
      <p:sp>
        <p:nvSpPr>
          <p:cNvPr id="15" name="标题 1"/>
          <p:cNvSpPr txBox="1"/>
          <p:nvPr/>
        </p:nvSpPr>
        <p:spPr>
          <a:xfrm rot="0" flipH="0" flipV="0">
            <a:off x="5535559" y="2593588"/>
            <a:ext cx="1120882" cy="1120882"/>
          </a:xfrm>
          <a:prstGeom prst="ellipse">
            <a:avLst/>
          </a:prstGeom>
          <a:gradFill>
            <a:gsLst>
              <a:gs pos="0">
                <a:schemeClr val="accent1"/>
              </a:gs>
              <a:gs pos="100000">
                <a:schemeClr val="accent1">
                  <a:lumMod val="75000"/>
                </a:schemeClr>
              </a:gs>
            </a:gsLst>
            <a:lin ang="2700000" scaled="0"/>
          </a:gradFill>
          <a:ln w="12700" cap="sq">
            <a:noFill/>
            <a:miter/>
          </a:ln>
          <a:effectLst>
            <a:outerShdw dist="76200" blurRad="254000" dir="3600000" sx="100000" sy="100000" kx="0" ky="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5820150" y="2912525"/>
            <a:ext cx="551703" cy="483007"/>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5059238" y="5787377"/>
            <a:ext cx="2062217" cy="54293"/>
          </a:xfrm>
          <a:custGeom>
            <a:avLst/>
            <a:gdLst>
              <a:gd name="connsiteX0" fmla="*/ 0 w 2291352"/>
              <a:gd name="connsiteY0" fmla="*/ 0 h 60325"/>
              <a:gd name="connsiteX1" fmla="*/ 2291352 w 2291352"/>
              <a:gd name="connsiteY1" fmla="*/ 0 h 60325"/>
              <a:gd name="connsiteX2" fmla="*/ 2290448 w 2291352"/>
              <a:gd name="connsiteY2" fmla="*/ 4476 h 60325"/>
              <a:gd name="connsiteX3" fmla="*/ 2206192 w 2291352"/>
              <a:gd name="connsiteY3" fmla="*/ 60325 h 60325"/>
              <a:gd name="connsiteX4" fmla="*/ 85160 w 2291352"/>
              <a:gd name="connsiteY4" fmla="*/ 60325 h 60325"/>
              <a:gd name="connsiteX5" fmla="*/ 904 w 2291352"/>
              <a:gd name="connsiteY5" fmla="*/ 4476 h 60325"/>
              <a:gd name="connsiteX6" fmla="*/ 0 w 2291352"/>
              <a:gd name="connsiteY6" fmla="*/ 0 h 60325"/>
            </a:gdLst>
            <a:rect l="l" t="t" r="r" b="b"/>
            <a:pathLst>
              <a:path w="2291352" h="60325">
                <a:moveTo>
                  <a:pt x="0" y="0"/>
                </a:moveTo>
                <a:lnTo>
                  <a:pt x="2291352" y="0"/>
                </a:lnTo>
                <a:lnTo>
                  <a:pt x="2290448" y="4476"/>
                </a:lnTo>
                <a:cubicBezTo>
                  <a:pt x="2276567" y="37296"/>
                  <a:pt x="2244069" y="60325"/>
                  <a:pt x="2206192" y="60325"/>
                </a:cubicBezTo>
                <a:lnTo>
                  <a:pt x="85160" y="60325"/>
                </a:lnTo>
                <a:cubicBezTo>
                  <a:pt x="47284" y="60325"/>
                  <a:pt x="14786" y="37296"/>
                  <a:pt x="904" y="4476"/>
                </a:cubicBezTo>
                <a:lnTo>
                  <a:pt x="0" y="0"/>
                </a:lnTo>
                <a:close/>
              </a:path>
            </a:pathLst>
          </a:cu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rot="0" flipH="0" flipV="0">
            <a:off x="7302887" y="2241670"/>
            <a:ext cx="2073524" cy="3600000"/>
          </a:xfrm>
          <a:prstGeom prst="roundRect">
            <a:avLst>
              <a:gd name="adj" fmla="val 3969"/>
            </a:avLst>
          </a:prstGeom>
          <a:solidFill>
            <a:schemeClr val="bg1"/>
          </a:solidFill>
          <a:ln w="12700" cap="sq">
            <a:noFill/>
            <a:miter/>
          </a:ln>
          <a:effectLst>
            <a:outerShdw dist="0" blurRad="127000" dir="0" sx="100000" sy="100000" kx="0" ky="0" algn="ctr" rotWithShape="0">
              <a:schemeClr val="tx1">
                <a:alpha val="16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rot="0" flipH="0" flipV="0">
            <a:off x="7403649" y="3970657"/>
            <a:ext cx="1872000" cy="1127494"/>
          </a:xfrm>
          <a:prstGeom prst="rect">
            <a:avLst/>
          </a:prstGeom>
          <a:noFill/>
          <a:ln>
            <a:noFill/>
          </a:ln>
        </p:spPr>
        <p:txBody>
          <a:bodyPr vert="horz" wrap="square" lIns="0" tIns="0" rIns="0" bIns="0" rtlCol="0" anchor="t"/>
          <a:lstStyle/>
          <a:p>
            <a:pPr algn="ctr">
              <a:lnSpc>
                <a:spcPct val="130000"/>
              </a:lnSpc>
            </a:pPr>
            <a:r>
              <a:rPr kumimoji="1" lang="en-US" altLang="zh-CN" sz="1532">
                <a:ln w="12700">
                  <a:noFill/>
                </a:ln>
                <a:solidFill>
                  <a:srgbClr val="404040">
                    <a:alpha val="100000"/>
                  </a:srgbClr>
                </a:solidFill>
                <a:latin typeface="OPPOSans H"/>
                <a:ea typeface="OPPOSans H"/>
                <a:cs typeface="OPPOSans H"/>
              </a:rPr>
              <a:t>Applications of Memento in Biological Research</a:t>
            </a:r>
            <a:endParaRPr kumimoji="1" lang="zh-CN" altLang="en-US"/>
          </a:p>
        </p:txBody>
      </p:sp>
      <p:sp>
        <p:nvSpPr>
          <p:cNvPr id="20" name="标题 1"/>
          <p:cNvSpPr txBox="1"/>
          <p:nvPr/>
        </p:nvSpPr>
        <p:spPr>
          <a:xfrm rot="0" flipH="0" flipV="0">
            <a:off x="7779207" y="2593588"/>
            <a:ext cx="1120882" cy="1120882"/>
          </a:xfrm>
          <a:prstGeom prst="ellipse">
            <a:avLst/>
          </a:prstGeom>
          <a:gradFill>
            <a:gsLst>
              <a:gs pos="0">
                <a:schemeClr val="accent1"/>
              </a:gs>
              <a:gs pos="100000">
                <a:schemeClr val="accent1">
                  <a:lumMod val="75000"/>
                </a:schemeClr>
              </a:gs>
            </a:gsLst>
            <a:lin ang="2700000" scaled="0"/>
          </a:gradFill>
          <a:ln w="12700" cap="sq">
            <a:noFill/>
            <a:miter/>
          </a:ln>
          <a:effectLst>
            <a:outerShdw dist="76200" blurRad="254000" dir="3600000" sx="100000" sy="100000" kx="0" ky="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8063800" y="2925861"/>
            <a:ext cx="551703" cy="45633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7302887" y="5787377"/>
            <a:ext cx="2062217" cy="54293"/>
          </a:xfrm>
          <a:custGeom>
            <a:avLst/>
            <a:gdLst>
              <a:gd name="connsiteX0" fmla="*/ 0 w 2291352"/>
              <a:gd name="connsiteY0" fmla="*/ 0 h 60325"/>
              <a:gd name="connsiteX1" fmla="*/ 2291352 w 2291352"/>
              <a:gd name="connsiteY1" fmla="*/ 0 h 60325"/>
              <a:gd name="connsiteX2" fmla="*/ 2290448 w 2291352"/>
              <a:gd name="connsiteY2" fmla="*/ 4476 h 60325"/>
              <a:gd name="connsiteX3" fmla="*/ 2206192 w 2291352"/>
              <a:gd name="connsiteY3" fmla="*/ 60325 h 60325"/>
              <a:gd name="connsiteX4" fmla="*/ 85160 w 2291352"/>
              <a:gd name="connsiteY4" fmla="*/ 60325 h 60325"/>
              <a:gd name="connsiteX5" fmla="*/ 904 w 2291352"/>
              <a:gd name="connsiteY5" fmla="*/ 4476 h 60325"/>
              <a:gd name="connsiteX6" fmla="*/ 0 w 2291352"/>
              <a:gd name="connsiteY6" fmla="*/ 0 h 60325"/>
            </a:gdLst>
            <a:rect l="l" t="t" r="r" b="b"/>
            <a:pathLst>
              <a:path w="2291352" h="60325">
                <a:moveTo>
                  <a:pt x="0" y="0"/>
                </a:moveTo>
                <a:lnTo>
                  <a:pt x="2291352" y="0"/>
                </a:lnTo>
                <a:lnTo>
                  <a:pt x="2290448" y="4476"/>
                </a:lnTo>
                <a:cubicBezTo>
                  <a:pt x="2276567" y="37296"/>
                  <a:pt x="2244069" y="60325"/>
                  <a:pt x="2206192" y="60325"/>
                </a:cubicBezTo>
                <a:lnTo>
                  <a:pt x="85160" y="60325"/>
                </a:lnTo>
                <a:cubicBezTo>
                  <a:pt x="47284" y="60325"/>
                  <a:pt x="14786" y="37296"/>
                  <a:pt x="904" y="4476"/>
                </a:cubicBezTo>
                <a:lnTo>
                  <a:pt x="0" y="0"/>
                </a:lnTo>
                <a:close/>
              </a:path>
            </a:pathLst>
          </a:cu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rot="0" flipH="0" flipV="0">
            <a:off x="9546535" y="2241670"/>
            <a:ext cx="2073524" cy="3600000"/>
          </a:xfrm>
          <a:prstGeom prst="roundRect">
            <a:avLst>
              <a:gd name="adj" fmla="val 3969"/>
            </a:avLst>
          </a:prstGeom>
          <a:solidFill>
            <a:schemeClr val="bg1"/>
          </a:solidFill>
          <a:ln w="12700" cap="sq">
            <a:noFill/>
            <a:miter/>
          </a:ln>
          <a:effectLst>
            <a:outerShdw dist="0" blurRad="127000" dir="0" sx="100000" sy="100000" kx="0" ky="0" algn="ctr" rotWithShape="0">
              <a:schemeClr val="tx1">
                <a:alpha val="16000"/>
              </a:schemeClr>
            </a:outerShdw>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0" flipH="0" flipV="0">
            <a:off x="9647297" y="3970657"/>
            <a:ext cx="1872000" cy="1127494"/>
          </a:xfrm>
          <a:prstGeom prst="rect">
            <a:avLst/>
          </a:prstGeom>
          <a:noFill/>
          <a:ln>
            <a:noFill/>
          </a:ln>
        </p:spPr>
        <p:txBody>
          <a:bodyPr vert="horz" wrap="square" lIns="0" tIns="0" rIns="0" bIns="0" rtlCol="0" anchor="t"/>
          <a:lstStyle/>
          <a:p>
            <a:pPr algn="ctr">
              <a:lnSpc>
                <a:spcPct val="130000"/>
              </a:lnSpc>
            </a:pPr>
            <a:r>
              <a:rPr kumimoji="1" lang="en-US" altLang="zh-CN" sz="1532">
                <a:ln w="12700">
                  <a:noFill/>
                </a:ln>
                <a:solidFill>
                  <a:srgbClr val="404040">
                    <a:alpha val="100000"/>
                  </a:srgbClr>
                </a:solidFill>
                <a:latin typeface="OPPOSans H"/>
                <a:ea typeface="OPPOSans H"/>
                <a:cs typeface="OPPOSans H"/>
              </a:rPr>
              <a:t>Memento’s Scalability and Future Directions</a:t>
            </a:r>
            <a:endParaRPr kumimoji="1" lang="zh-CN" altLang="en-US"/>
          </a:p>
        </p:txBody>
      </p:sp>
      <p:sp>
        <p:nvSpPr>
          <p:cNvPr id="25" name="标题 1"/>
          <p:cNvSpPr txBox="1"/>
          <p:nvPr/>
        </p:nvSpPr>
        <p:spPr>
          <a:xfrm rot="0" flipH="0" flipV="0">
            <a:off x="10022856" y="2593588"/>
            <a:ext cx="1120882" cy="1120882"/>
          </a:xfrm>
          <a:prstGeom prst="ellipse">
            <a:avLst/>
          </a:prstGeom>
          <a:gradFill>
            <a:gsLst>
              <a:gs pos="0">
                <a:schemeClr val="accent1"/>
              </a:gs>
              <a:gs pos="100000">
                <a:schemeClr val="accent1">
                  <a:lumMod val="75000"/>
                </a:schemeClr>
              </a:gs>
            </a:gsLst>
            <a:lin ang="2700000" scaled="0"/>
          </a:gradFill>
          <a:ln w="12700" cap="sq">
            <a:noFill/>
            <a:miter/>
          </a:ln>
          <a:effectLst>
            <a:outerShdw dist="76200" blurRad="254000" dir="3600000" sx="100000" sy="100000" kx="0" ky="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10307446" y="2878177"/>
            <a:ext cx="551703" cy="551703"/>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552189" y="5787377"/>
            <a:ext cx="2062217" cy="54293"/>
          </a:xfrm>
          <a:custGeom>
            <a:avLst/>
            <a:gdLst>
              <a:gd name="connsiteX0" fmla="*/ 0 w 2291352"/>
              <a:gd name="connsiteY0" fmla="*/ 0 h 60325"/>
              <a:gd name="connsiteX1" fmla="*/ 2291352 w 2291352"/>
              <a:gd name="connsiteY1" fmla="*/ 0 h 60325"/>
              <a:gd name="connsiteX2" fmla="*/ 2290448 w 2291352"/>
              <a:gd name="connsiteY2" fmla="*/ 4476 h 60325"/>
              <a:gd name="connsiteX3" fmla="*/ 2206192 w 2291352"/>
              <a:gd name="connsiteY3" fmla="*/ 60325 h 60325"/>
              <a:gd name="connsiteX4" fmla="*/ 85160 w 2291352"/>
              <a:gd name="connsiteY4" fmla="*/ 60325 h 60325"/>
              <a:gd name="connsiteX5" fmla="*/ 904 w 2291352"/>
              <a:gd name="connsiteY5" fmla="*/ 4476 h 60325"/>
              <a:gd name="connsiteX6" fmla="*/ 0 w 2291352"/>
              <a:gd name="connsiteY6" fmla="*/ 0 h 60325"/>
            </a:gdLst>
            <a:rect l="l" t="t" r="r" b="b"/>
            <a:pathLst>
              <a:path w="2291352" h="60325">
                <a:moveTo>
                  <a:pt x="0" y="0"/>
                </a:moveTo>
                <a:lnTo>
                  <a:pt x="2291352" y="0"/>
                </a:lnTo>
                <a:lnTo>
                  <a:pt x="2290448" y="4476"/>
                </a:lnTo>
                <a:cubicBezTo>
                  <a:pt x="2276567" y="37296"/>
                  <a:pt x="2244069" y="60325"/>
                  <a:pt x="2206192" y="60325"/>
                </a:cubicBezTo>
                <a:lnTo>
                  <a:pt x="85160" y="60325"/>
                </a:lnTo>
                <a:cubicBezTo>
                  <a:pt x="47284" y="60325"/>
                  <a:pt x="14786" y="37296"/>
                  <a:pt x="904" y="4476"/>
                </a:cubicBezTo>
                <a:lnTo>
                  <a:pt x="0" y="0"/>
                </a:lnTo>
                <a:close/>
              </a:path>
            </a:pathLst>
          </a:cu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rot="0" flipH="0" flipV="0">
            <a:off x="4774964" y="522861"/>
            <a:ext cx="2642069" cy="923330"/>
          </a:xfrm>
          <a:prstGeom prst="rect">
            <a:avLst/>
          </a:prstGeom>
          <a:noFill/>
          <a:ln>
            <a:noFill/>
          </a:ln>
        </p:spPr>
        <p:txBody>
          <a:bodyPr vert="horz" wrap="square" lIns="0" tIns="0" rIns="0" bIns="0" rtlCol="0" anchor="t"/>
          <a:lstStyle/>
          <a:p>
            <a:pPr algn="ctr">
              <a:lnSpc>
                <a:spcPct val="100000"/>
              </a:lnSpc>
            </a:pPr>
            <a:r>
              <a:rPr kumimoji="1" lang="en-US" altLang="zh-CN" sz="6600">
                <a:ln w="12700">
                  <a:noFill/>
                </a:ln>
                <a:solidFill>
                  <a:srgbClr val="41CBB1">
                    <a:alpha val="100000"/>
                  </a:srgbClr>
                </a:solidFill>
                <a:latin typeface="OPPOSans H"/>
                <a:ea typeface="OPPOSans H"/>
                <a:cs typeface="OPPOSans H"/>
              </a:rPr>
              <a:t>目 录</a:t>
            </a:r>
            <a:endParaRPr kumimoji="1" lang="zh-CN" altLang="en-US"/>
          </a:p>
        </p:txBody>
      </p:sp>
      <p:sp>
        <p:nvSpPr>
          <p:cNvPr id="29" name="标题 1"/>
          <p:cNvSpPr txBox="1"/>
          <p:nvPr/>
        </p:nvSpPr>
        <p:spPr>
          <a:xfrm rot="0" flipH="0" flipV="0">
            <a:off x="4929654" y="1477994"/>
            <a:ext cx="2332690" cy="501875"/>
          </a:xfrm>
          <a:prstGeom prst="rect">
            <a:avLst/>
          </a:prstGeom>
          <a:noFill/>
          <a:ln>
            <a:noFill/>
          </a:ln>
        </p:spPr>
        <p:txBody>
          <a:bodyPr vert="horz" wrap="none" lIns="0" tIns="0" rIns="0" bIns="0" rtlCol="0" anchor="t"/>
          <a:lstStyle/>
          <a:p>
            <a:pPr algn="ctr">
              <a:lnSpc>
                <a:spcPct val="100000"/>
              </a:lnSpc>
            </a:pPr>
            <a:r>
              <a:rPr kumimoji="1" lang="en-US" altLang="zh-CN" sz="2800">
                <a:ln w="12700">
                  <a:noFill/>
                </a:ln>
                <a:solidFill>
                  <a:srgbClr val="404040">
                    <a:alpha val="15000"/>
                  </a:srgbClr>
                </a:solidFill>
                <a:latin typeface="OPPOSans H"/>
                <a:ea typeface="OPPOSans H"/>
                <a:cs typeface="OPPOSans H"/>
              </a:rPr>
              <a:t>CONTENTS</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884606" y="2387834"/>
            <a:ext cx="2667000" cy="1046353"/>
          </a:xfrm>
          <a:prstGeom prst="rect">
            <a:avLst/>
          </a:prstGeom>
          <a:noFill/>
          <a:ln cap="sq">
            <a:noFill/>
          </a:ln>
          <a:effectLst/>
        </p:spPr>
        <p:txBody>
          <a:bodyPr vert="horz" wrap="square" lIns="0" tIns="0" rIns="0" bIns="0" rtlCol="0" anchor="b"/>
          <a:lstStyle/>
          <a:p>
            <a:pPr algn="ctr">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PART</a:t>
            </a:r>
            <a:endParaRPr kumimoji="1" lang="zh-CN" altLang="en-US"/>
          </a:p>
        </p:txBody>
      </p:sp>
      <p:sp>
        <p:nvSpPr>
          <p:cNvPr id="12" name="标题 1"/>
          <p:cNvSpPr txBox="1"/>
          <p:nvPr/>
        </p:nvSpPr>
        <p:spPr>
          <a:xfrm rot="0" flipH="0" flipV="0">
            <a:off x="6096000" y="3429000"/>
            <a:ext cx="5505626" cy="2035299"/>
          </a:xfrm>
          <a:prstGeom prst="rect">
            <a:avLst/>
          </a:prstGeom>
          <a:noFill/>
          <a:ln>
            <a:noFill/>
          </a:ln>
        </p:spPr>
        <p:txBody>
          <a:bodyPr vert="horz" wrap="square" lIns="91440" tIns="45720" rIns="91440" bIns="45720" rtlCol="0" anchor="t"/>
          <a:lstStyle/>
          <a:p>
            <a:pPr algn="ctr">
              <a:lnSpc>
                <a:spcPct val="130000"/>
              </a:lnSpc>
            </a:pPr>
            <a:r>
              <a:rPr kumimoji="1" lang="en-US" altLang="zh-CN" sz="2955">
                <a:ln w="12700">
                  <a:noFill/>
                </a:ln>
                <a:solidFill>
                  <a:srgbClr val="41CBB1">
                    <a:alpha val="100000"/>
                  </a:srgbClr>
                </a:solidFill>
                <a:latin typeface="Source Han Sans CN Bold"/>
                <a:ea typeface="Source Han Sans CN Bold"/>
                <a:cs typeface="Source Han Sans CN Bold"/>
              </a:rPr>
              <a:t>Introduction to Memento and Its Statistical Model</a:t>
            </a:r>
            <a:endParaRPr kumimoji="1" lang="zh-CN" altLang="en-US"/>
          </a:p>
        </p:txBody>
      </p:sp>
      <p:sp>
        <p:nvSpPr>
          <p:cNvPr id="13"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911994" y="5721484"/>
            <a:ext cx="5222461" cy="1862048"/>
          </a:xfrm>
          <a:prstGeom prst="rect">
            <a:avLst/>
          </a:prstGeom>
          <a:noFill/>
          <a:ln>
            <a:noFill/>
          </a:ln>
        </p:spPr>
        <p:txBody>
          <a:bodyPr vert="horz" wrap="square" lIns="91440" tIns="45720" rIns="91440" bIns="45720" rtlCol="0" anchor="t"/>
          <a:lstStyle/>
          <a:p>
            <a:pPr algn="ctr">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19" name="标题 1"/>
          <p:cNvSpPr txBox="1"/>
          <p:nvPr/>
        </p:nvSpPr>
        <p:spPr>
          <a:xfrm rot="0" flipH="0" flipV="0">
            <a:off x="9551605" y="1283426"/>
            <a:ext cx="1727201" cy="2150762"/>
          </a:xfrm>
          <a:prstGeom prst="rect">
            <a:avLst/>
          </a:prstGeom>
          <a:noFill/>
          <a:ln cap="sq">
            <a:noFill/>
          </a:ln>
          <a:effectLst/>
        </p:spPr>
        <p:txBody>
          <a:bodyPr vert="horz" wrap="square" lIns="0" tIns="0" rIns="0" bIns="0" rtlCol="0" anchor="b"/>
          <a:lstStyle/>
          <a:p>
            <a:pPr algn="l">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01</a:t>
            </a: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cxnSp>
        <p:nvCxnSpPr>
          <p:cNvPr id="3" name="标题 1"/>
          <p:cNvCxnSpPr/>
          <p:nvPr/>
        </p:nvCxnSpPr>
        <p:spPr>
          <a:xfrm rot="0" flipH="0" flipV="0">
            <a:off x="-246743" y="2791737"/>
            <a:ext cx="6085888" cy="0"/>
          </a:xfrm>
          <a:prstGeom prst="line">
            <a:avLst/>
          </a:prstGeom>
          <a:noFill/>
          <a:ln w="19050" cap="sq">
            <a:solidFill>
              <a:schemeClr val="accent1"/>
            </a:solidFill>
            <a:miter/>
            <a:headEnd type="oval" w="med" len="med"/>
            <a:tailEnd type="oval" w="med" len="med"/>
          </a:ln>
        </p:spPr>
      </p:cxnSp>
      <p:sp>
        <p:nvSpPr>
          <p:cNvPr id="4" name="标题 1"/>
          <p:cNvSpPr txBox="1"/>
          <p:nvPr/>
        </p:nvSpPr>
        <p:spPr>
          <a:xfrm rot="0" flipH="0" flipV="0">
            <a:off x="1645145" y="1796995"/>
            <a:ext cx="3888000" cy="826456"/>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Memento’s Core Functionality and Advantages</a:t>
            </a:r>
            <a:endParaRPr kumimoji="1" lang="zh-CN" altLang="en-US"/>
          </a:p>
        </p:txBody>
      </p:sp>
      <p:sp>
        <p:nvSpPr>
          <p:cNvPr id="5" name="标题 1"/>
          <p:cNvSpPr txBox="1"/>
          <p:nvPr/>
        </p:nvSpPr>
        <p:spPr>
          <a:xfrm rot="0" flipH="0" flipV="0">
            <a:off x="1339145" y="3007602"/>
            <a:ext cx="4500000" cy="2160000"/>
          </a:xfrm>
          <a:prstGeom prst="roundRect">
            <a:avLst>
              <a:gd name="adj" fmla="val 11145"/>
            </a:avLst>
          </a:prstGeom>
          <a:solidFill>
            <a:schemeClr val="bg1"/>
          </a:solidFill>
          <a:ln w="12700" cap="sq">
            <a:noFill/>
            <a:miter/>
          </a:ln>
          <a:effectLst>
            <a:outerShdw dist="76200" blurRad="254000" dir="2700000" sx="100000" sy="100000" kx="0" ky="0" algn="tl" rotWithShape="0">
              <a:schemeClr val="accent1">
                <a:lumMod val="75000"/>
                <a:alpha val="20000"/>
              </a:schemeClr>
            </a:outerShdw>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rot="0" flipH="0" flipV="0">
            <a:off x="1645145" y="3240221"/>
            <a:ext cx="3888000" cy="1705489"/>
          </a:xfrm>
          <a:prstGeom prst="rect">
            <a:avLst/>
          </a:prstGeom>
          <a:noFill/>
          <a:ln>
            <a:noFill/>
          </a:ln>
        </p:spPr>
        <p:txBody>
          <a:bodyPr vert="horz" wrap="square" lIns="0" tIns="0" rIns="0" bIns="0" rtlCol="0" anchor="t"/>
          <a:lstStyle/>
          <a:p>
            <a:pPr algn="l">
              <a:lnSpc>
                <a:spcPct val="150000"/>
              </a:lnSpc>
            </a:pPr>
            <a:r>
              <a:rPr kumimoji="1" lang="en-US" altLang="zh-CN" sz="943">
                <a:ln w="12700">
                  <a:noFill/>
                </a:ln>
                <a:solidFill>
                  <a:srgbClr val="262626">
                    <a:alpha val="100000"/>
                  </a:srgbClr>
                </a:solidFill>
                <a:latin typeface="Source Han Sans"/>
                <a:ea typeface="Source Han Sans"/>
                <a:cs typeface="Source Han Sans"/>
              </a:rPr>
              <a:t>Memento is a statistical tool designed for differential expression analysis of single- cell RNA sequencing (scRNA- seq) data. It decouples measurement and expression noise, enabling robust and efficient analysis of gene expression means, variability, and correlations.
It has been successfully applied to various datasets, including tracheal epithelial cells, CRISPR- Cas9 perturbed T cells, and peripheral blood mononuclear cells, demonstrating its scalability and accuracy.</a:t>
            </a:r>
            <a:endParaRPr kumimoji="1" lang="zh-CN" altLang="en-US"/>
          </a:p>
        </p:txBody>
      </p:sp>
      <p:sp>
        <p:nvSpPr>
          <p:cNvPr id="7" name="标题 1"/>
          <p:cNvSpPr txBox="1"/>
          <p:nvPr/>
        </p:nvSpPr>
        <p:spPr>
          <a:xfrm rot="0" flipH="0" flipV="0">
            <a:off x="6649049" y="1796995"/>
            <a:ext cx="3888000" cy="826456"/>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The Need for Memento in scRNA-seq Analysis</a:t>
            </a:r>
            <a:endParaRPr kumimoji="1" lang="zh-CN" altLang="en-US"/>
          </a:p>
        </p:txBody>
      </p:sp>
      <p:sp>
        <p:nvSpPr>
          <p:cNvPr id="8" name="标题 1"/>
          <p:cNvSpPr txBox="1"/>
          <p:nvPr/>
        </p:nvSpPr>
        <p:spPr>
          <a:xfrm rot="0" flipH="0" flipV="0">
            <a:off x="6343049" y="3007602"/>
            <a:ext cx="4500000" cy="2160000"/>
          </a:xfrm>
          <a:prstGeom prst="roundRect">
            <a:avLst>
              <a:gd name="adj" fmla="val 12250"/>
            </a:avLst>
          </a:prstGeom>
          <a:solidFill>
            <a:schemeClr val="bg1"/>
          </a:solidFill>
          <a:ln w="12700" cap="sq">
            <a:noFill/>
            <a:miter/>
          </a:ln>
          <a:effectLst>
            <a:outerShdw dist="76200" blurRad="254000" dir="2700000" sx="100000" sy="100000" kx="0" ky="0" algn="tl" rotWithShape="0">
              <a:schemeClr val="accent1">
                <a:lumMod val="75000"/>
                <a:alpha val="20000"/>
              </a:schemeClr>
            </a:outerShdw>
          </a:effectLst>
        </p:spPr>
        <p:txBody>
          <a:bodyPr vert="horz" wrap="square" lIns="0" tIns="0" rIns="0" bIns="0" rtlCol="0" anchor="ctr"/>
          <a:lstStyle/>
          <a:p>
            <a:pPr algn="ctr">
              <a:lnSpc>
                <a:spcPct val="110000"/>
              </a:lnSpc>
            </a:pPr>
            <a:endParaRPr kumimoji="1" lang="zh-CN" altLang="en-US"/>
          </a:p>
        </p:txBody>
      </p:sp>
      <p:sp>
        <p:nvSpPr>
          <p:cNvPr id="9" name="标题 1"/>
          <p:cNvSpPr txBox="1"/>
          <p:nvPr/>
        </p:nvSpPr>
        <p:spPr>
          <a:xfrm rot="0" flipH="0" flipV="0">
            <a:off x="6649049" y="3240221"/>
            <a:ext cx="3888000" cy="1705489"/>
          </a:xfrm>
          <a:prstGeom prst="rect">
            <a:avLst/>
          </a:prstGeom>
          <a:noFill/>
          <a:ln>
            <a:noFill/>
          </a:ln>
        </p:spPr>
        <p:txBody>
          <a:bodyPr vert="horz" wrap="square" lIns="0" tIns="0" rIns="0" bIns="0" rtlCol="0" anchor="t"/>
          <a:lstStyle/>
          <a:p>
            <a:pPr algn="l">
              <a:lnSpc>
                <a:spcPct val="150000"/>
              </a:lnSpc>
            </a:pPr>
            <a:r>
              <a:rPr kumimoji="1" lang="en-US" altLang="zh-CN" sz="943">
                <a:ln w="12700">
                  <a:noFill/>
                </a:ln>
                <a:solidFill>
                  <a:srgbClr val="262626">
                    <a:alpha val="100000"/>
                  </a:srgbClr>
                </a:solidFill>
                <a:latin typeface="Source Han Sans"/>
                <a:ea typeface="Source Han Sans"/>
                <a:cs typeface="Source Han Sans"/>
              </a:rPr>
              <a:t>Traditional methods for scRNA- seq analysis often struggle to distinguish biological variability from technical noise, leading to inaccurate results.
Memento addresses this by using a hierarchical model and a fast resampling procedure, providing well- calibrated hypothesis testing and accurate parameter estimates.
This is crucial for understanding how experimental factors and genetic perturbations affect gene expression distributions.</a:t>
            </a:r>
            <a:endParaRPr kumimoji="1" lang="zh-CN" altLang="en-US"/>
          </a:p>
        </p:txBody>
      </p:sp>
      <p:cxnSp>
        <p:nvCxnSpPr>
          <p:cNvPr id="10" name="标题 1"/>
          <p:cNvCxnSpPr/>
          <p:nvPr/>
        </p:nvCxnSpPr>
        <p:spPr>
          <a:xfrm rot="0" flipH="0" flipV="0">
            <a:off x="6343049" y="2791737"/>
            <a:ext cx="6124722" cy="0"/>
          </a:xfrm>
          <a:prstGeom prst="line">
            <a:avLst/>
          </a:prstGeom>
          <a:noFill/>
          <a:ln w="19050" cap="sq">
            <a:solidFill>
              <a:schemeClr val="accent1"/>
            </a:solidFill>
            <a:miter/>
            <a:headEnd type="oval" w="med" len="med"/>
            <a:tailEnd type="oval" w="med" len="med"/>
          </a:ln>
        </p:spPr>
      </p:cxnSp>
      <p:sp>
        <p:nvSpPr>
          <p:cNvPr id="11"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Overview of Memento and Its Applications</a:t>
            </a:r>
            <a:endParaRPr kumimoji="1" lang="zh-CN" altLang="en-US"/>
          </a:p>
        </p:txBody>
      </p:sp>
      <p:sp>
        <p:nvSpPr>
          <p:cNvPr id="13"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884606" y="2387834"/>
            <a:ext cx="2667000" cy="1046353"/>
          </a:xfrm>
          <a:prstGeom prst="rect">
            <a:avLst/>
          </a:prstGeom>
          <a:noFill/>
          <a:ln cap="sq">
            <a:noFill/>
          </a:ln>
          <a:effectLst/>
        </p:spPr>
        <p:txBody>
          <a:bodyPr vert="horz" wrap="square" lIns="0" tIns="0" rIns="0" bIns="0" rtlCol="0" anchor="b"/>
          <a:lstStyle/>
          <a:p>
            <a:pPr algn="ctr">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PART</a:t>
            </a:r>
            <a:endParaRPr kumimoji="1" lang="zh-CN" altLang="en-US"/>
          </a:p>
        </p:txBody>
      </p:sp>
      <p:sp>
        <p:nvSpPr>
          <p:cNvPr id="12" name="标题 1"/>
          <p:cNvSpPr txBox="1"/>
          <p:nvPr/>
        </p:nvSpPr>
        <p:spPr>
          <a:xfrm rot="0" flipH="0" flipV="0">
            <a:off x="6096000" y="3429000"/>
            <a:ext cx="5505626" cy="2035299"/>
          </a:xfrm>
          <a:prstGeom prst="rect">
            <a:avLst/>
          </a:prstGeom>
          <a:noFill/>
          <a:ln>
            <a:noFill/>
          </a:ln>
        </p:spPr>
        <p:txBody>
          <a:bodyPr vert="horz" wrap="square" lIns="91440" tIns="45720" rIns="91440" bIns="45720" rtlCol="0" anchor="t"/>
          <a:lstStyle/>
          <a:p>
            <a:pPr algn="ctr">
              <a:lnSpc>
                <a:spcPct val="130000"/>
              </a:lnSpc>
            </a:pPr>
            <a:r>
              <a:rPr kumimoji="1" lang="en-US" altLang="zh-CN" sz="2955">
                <a:ln w="12700">
                  <a:noFill/>
                </a:ln>
                <a:solidFill>
                  <a:srgbClr val="41CBB1">
                    <a:alpha val="100000"/>
                  </a:srgbClr>
                </a:solidFill>
                <a:latin typeface="Source Han Sans CN Bold"/>
                <a:ea typeface="Source Han Sans CN Bold"/>
                <a:cs typeface="Source Han Sans CN Bold"/>
              </a:rPr>
              <a:t>Memento’s Method of Moments Estimation</a:t>
            </a:r>
            <a:endParaRPr kumimoji="1" lang="zh-CN" altLang="en-US"/>
          </a:p>
        </p:txBody>
      </p:sp>
      <p:sp>
        <p:nvSpPr>
          <p:cNvPr id="13"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911994" y="5721484"/>
            <a:ext cx="5222461" cy="1862048"/>
          </a:xfrm>
          <a:prstGeom prst="rect">
            <a:avLst/>
          </a:prstGeom>
          <a:noFill/>
          <a:ln>
            <a:noFill/>
          </a:ln>
        </p:spPr>
        <p:txBody>
          <a:bodyPr vert="horz" wrap="square" lIns="91440" tIns="45720" rIns="91440" bIns="45720" rtlCol="0" anchor="t"/>
          <a:lstStyle/>
          <a:p>
            <a:pPr algn="ctr">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19" name="标题 1"/>
          <p:cNvSpPr txBox="1"/>
          <p:nvPr/>
        </p:nvSpPr>
        <p:spPr>
          <a:xfrm rot="0" flipH="0" flipV="0">
            <a:off x="9551605" y="1283426"/>
            <a:ext cx="1727201" cy="2150762"/>
          </a:xfrm>
          <a:prstGeom prst="rect">
            <a:avLst/>
          </a:prstGeom>
          <a:noFill/>
          <a:ln cap="sq">
            <a:noFill/>
          </a:ln>
          <a:effectLst/>
        </p:spPr>
        <p:txBody>
          <a:bodyPr vert="horz" wrap="square" lIns="0" tIns="0" rIns="0" bIns="0" rtlCol="0" anchor="b"/>
          <a:lstStyle/>
          <a:p>
            <a:pPr algn="l">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02</a:t>
            </a: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0" t="28644" r="0" b="28644"/>
          <a:stretch>
            <a:fillRect/>
          </a:stretch>
        </p:blipFill>
        <p:spPr>
          <a:xfrm rot="0" flipH="0" flipV="0">
            <a:off x="0" y="1130300"/>
            <a:ext cx="12192000" cy="1801302"/>
          </a:xfrm>
          <a:custGeom>
            <a:avLst/>
            <a:gdLst/>
            <a:rect l="l" t="t" r="r" b="b"/>
            <a:pathLst>
              <a:path w="12192000" h="1801302">
                <a:moveTo>
                  <a:pt x="0" y="0"/>
                </a:moveTo>
                <a:lnTo>
                  <a:pt x="12192000" y="0"/>
                </a:lnTo>
                <a:lnTo>
                  <a:pt x="12192000" y="1801302"/>
                </a:lnTo>
                <a:lnTo>
                  <a:pt x="0" y="1801302"/>
                </a:lnTo>
                <a:close/>
              </a:path>
            </a:pathLst>
          </a:custGeom>
          <a:noFill/>
          <a:ln>
            <a:noFill/>
          </a:ln>
        </p:spPr>
      </p:pic>
      <p:sp>
        <p:nvSpPr>
          <p:cNvPr id="4" name="标题 1"/>
          <p:cNvSpPr txBox="1"/>
          <p:nvPr/>
        </p:nvSpPr>
        <p:spPr>
          <a:xfrm rot="0" flipH="0" flipV="0">
            <a:off x="0" y="1130300"/>
            <a:ext cx="12192000" cy="1801302"/>
          </a:xfrm>
          <a:prstGeom prst="rect">
            <a:avLst/>
          </a:prstGeom>
          <a:gradFill>
            <a:gsLst>
              <a:gs pos="0">
                <a:schemeClr val="accent1">
                  <a:lumMod val="20000"/>
                  <a:lumOff val="80000"/>
                </a:schemeClr>
              </a:gs>
              <a:gs pos="100000">
                <a:schemeClr val="accent1">
                  <a:alpha val="54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60399" y="2133820"/>
            <a:ext cx="5104297" cy="3649759"/>
          </a:xfrm>
          <a:prstGeom prst="roundRect">
            <a:avLst>
              <a:gd name="adj" fmla="val 2908"/>
            </a:avLst>
          </a:prstGeom>
          <a:solidFill>
            <a:schemeClr val="bg1"/>
          </a:solidFill>
          <a:ln w="12700" cap="sq">
            <a:noFill/>
            <a:miter/>
          </a:ln>
          <a:effectLst>
            <a:outerShdw dist="38100" blurRad="203200" dir="2700000" sx="100000" sy="100000" kx="0" ky="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6200000" flipH="0" flipV="0">
            <a:off x="-1082012" y="3870266"/>
            <a:ext cx="3659311" cy="174486"/>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058467" y="2686878"/>
            <a:ext cx="4459737" cy="277264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Memento models scRNA- seq data using a multivariate hypergeometric sampling process, which accounts for the undersampling characteristics inherent in scRNA- seq workflows.
This approach captures both biological and measurement noise, allowing for accurate estimation of gene expression parameters.
The hypergeometric model is particularly effective in handling the sparsity of scRNA- seq data, which is a common challenge in single- cell studies.</a:t>
            </a:r>
            <a:endParaRPr kumimoji="1" lang="zh-CN" altLang="en-US"/>
          </a:p>
        </p:txBody>
      </p:sp>
      <p:sp>
        <p:nvSpPr>
          <p:cNvPr id="8" name="标题 1"/>
          <p:cNvSpPr txBox="1"/>
          <p:nvPr/>
        </p:nvSpPr>
        <p:spPr>
          <a:xfrm rot="0" flipH="0" flipV="0">
            <a:off x="6414603" y="2133820"/>
            <a:ext cx="5104297" cy="3649759"/>
          </a:xfrm>
          <a:prstGeom prst="roundRect">
            <a:avLst>
              <a:gd name="adj" fmla="val 2908"/>
            </a:avLst>
          </a:prstGeom>
          <a:solidFill>
            <a:schemeClr val="bg1"/>
          </a:solidFill>
          <a:ln w="12700" cap="sq">
            <a:noFill/>
            <a:miter/>
          </a:ln>
          <a:effectLst>
            <a:outerShdw dist="38100" blurRad="203200" dir="2700000" sx="100000" sy="100000" kx="0" ky="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6200000" flipH="0" flipV="0">
            <a:off x="4672193" y="3870265"/>
            <a:ext cx="3659309" cy="174486"/>
          </a:xfrm>
          <a:prstGeom prst="round2Same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812671" y="2686878"/>
            <a:ext cx="4459737" cy="2772642"/>
          </a:xfrm>
          <a:prstGeom prst="rect">
            <a:avLst/>
          </a:prstGeom>
          <a:noFill/>
          <a:ln>
            <a:noFill/>
          </a:ln>
        </p:spPr>
        <p:txBody>
          <a:bodyPr vert="horz" wrap="square" lIns="0" tIns="0" rIns="0" bIns="0" rtlCol="0" anchor="t"/>
          <a:lstStyle/>
          <a:p>
            <a:pPr algn="l">
              <a:lnSpc>
                <a:spcPct val="150000"/>
              </a:lnSpc>
            </a:pPr>
            <a:r>
              <a:rPr kumimoji="1" lang="en-US" altLang="zh-CN" sz="1162">
                <a:ln w="12700">
                  <a:noFill/>
                </a:ln>
                <a:solidFill>
                  <a:srgbClr val="000000">
                    <a:alpha val="100000"/>
                  </a:srgbClr>
                </a:solidFill>
                <a:latin typeface="Source Han Sans"/>
                <a:ea typeface="Source Han Sans"/>
                <a:cs typeface="Source Han Sans"/>
              </a:rPr>
              <a:t>Memento derives method of moments (MoM) estimators for the mean, variance, and covariance of gene expression.
These estimators leverage the unique properties of the hypergeometric distribution to provide accurate and efficient parameter estimates.
The MoM approach avoids the computational complexity of maximum likelihood estimation, making it suitable for large- scale scRNA- seq datasets.
Through extensive simulations, Memento’s estimators have been shown to outperform existing methods, especially in terms of accuracy and stability across different sampling efficiencies.</a:t>
            </a:r>
            <a:endParaRPr kumimoji="1" lang="zh-CN" altLang="en-US"/>
          </a:p>
        </p:txBody>
      </p:sp>
      <p:sp>
        <p:nvSpPr>
          <p:cNvPr id="11" name="标题 1"/>
          <p:cNvSpPr txBox="1"/>
          <p:nvPr/>
        </p:nvSpPr>
        <p:spPr>
          <a:xfrm rot="0" flipH="0" flipV="0">
            <a:off x="1058467" y="2291964"/>
            <a:ext cx="4460400" cy="389614"/>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Hypergeometric Sampling Process</a:t>
            </a:r>
            <a:endParaRPr kumimoji="1" lang="zh-CN" altLang="en-US"/>
          </a:p>
        </p:txBody>
      </p:sp>
      <p:sp>
        <p:nvSpPr>
          <p:cNvPr id="12" name="标题 1"/>
          <p:cNvSpPr txBox="1"/>
          <p:nvPr/>
        </p:nvSpPr>
        <p:spPr>
          <a:xfrm rot="0" flipH="0" flipV="0">
            <a:off x="6812671" y="2291964"/>
            <a:ext cx="4460400" cy="389614"/>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Estimating Mean, Variance, and Covariance</a:t>
            </a:r>
            <a:endParaRPr kumimoji="1" lang="zh-CN" altLang="en-US"/>
          </a:p>
        </p:txBody>
      </p:sp>
      <p:sp>
        <p:nvSpPr>
          <p:cNvPr id="13"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Theoretical Basis of Method of Moments</a:t>
            </a:r>
            <a:endParaRPr kumimoji="1" lang="zh-CN" altLang="en-US"/>
          </a:p>
        </p:txBody>
      </p:sp>
      <p:sp>
        <p:nvSpPr>
          <p:cNvPr id="15"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884606" y="2387834"/>
            <a:ext cx="2667000" cy="1046353"/>
          </a:xfrm>
          <a:prstGeom prst="rect">
            <a:avLst/>
          </a:prstGeom>
          <a:noFill/>
          <a:ln cap="sq">
            <a:noFill/>
          </a:ln>
          <a:effectLst/>
        </p:spPr>
        <p:txBody>
          <a:bodyPr vert="horz" wrap="square" lIns="0" tIns="0" rIns="0" bIns="0" rtlCol="0" anchor="b"/>
          <a:lstStyle/>
          <a:p>
            <a:pPr algn="ctr">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PART</a:t>
            </a:r>
            <a:endParaRPr kumimoji="1" lang="zh-CN" altLang="en-US"/>
          </a:p>
        </p:txBody>
      </p:sp>
      <p:sp>
        <p:nvSpPr>
          <p:cNvPr id="12" name="标题 1"/>
          <p:cNvSpPr txBox="1"/>
          <p:nvPr/>
        </p:nvSpPr>
        <p:spPr>
          <a:xfrm rot="0" flipH="0" flipV="0">
            <a:off x="6096000" y="3429000"/>
            <a:ext cx="5505626" cy="2035299"/>
          </a:xfrm>
          <a:prstGeom prst="rect">
            <a:avLst/>
          </a:prstGeom>
          <a:noFill/>
          <a:ln>
            <a:noFill/>
          </a:ln>
        </p:spPr>
        <p:txBody>
          <a:bodyPr vert="horz" wrap="square" lIns="91440" tIns="45720" rIns="91440" bIns="45720" rtlCol="0" anchor="t"/>
          <a:lstStyle/>
          <a:p>
            <a:pPr algn="ctr">
              <a:lnSpc>
                <a:spcPct val="130000"/>
              </a:lnSpc>
            </a:pPr>
            <a:r>
              <a:rPr kumimoji="1" lang="en-US" altLang="zh-CN" sz="4000">
                <a:ln w="12700">
                  <a:noFill/>
                </a:ln>
                <a:solidFill>
                  <a:srgbClr val="41CBB1">
                    <a:alpha val="100000"/>
                  </a:srgbClr>
                </a:solidFill>
                <a:latin typeface="Source Han Sans CN Bold"/>
                <a:ea typeface="Source Han Sans CN Bold"/>
                <a:cs typeface="Source Han Sans CN Bold"/>
              </a:rPr>
              <a:t>Hypothesis Testing with Memento</a:t>
            </a:r>
            <a:endParaRPr kumimoji="1" lang="zh-CN" altLang="en-US"/>
          </a:p>
        </p:txBody>
      </p:sp>
      <p:sp>
        <p:nvSpPr>
          <p:cNvPr id="13"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911994" y="5721484"/>
            <a:ext cx="5222461" cy="1862048"/>
          </a:xfrm>
          <a:prstGeom prst="rect">
            <a:avLst/>
          </a:prstGeom>
          <a:noFill/>
          <a:ln>
            <a:noFill/>
          </a:ln>
        </p:spPr>
        <p:txBody>
          <a:bodyPr vert="horz" wrap="square" lIns="91440" tIns="45720" rIns="91440" bIns="45720" rtlCol="0" anchor="t"/>
          <a:lstStyle/>
          <a:p>
            <a:pPr algn="ctr">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19" name="标题 1"/>
          <p:cNvSpPr txBox="1"/>
          <p:nvPr/>
        </p:nvSpPr>
        <p:spPr>
          <a:xfrm rot="0" flipH="0" flipV="0">
            <a:off x="9551605" y="1283426"/>
            <a:ext cx="1727201" cy="2150762"/>
          </a:xfrm>
          <a:prstGeom prst="rect">
            <a:avLst/>
          </a:prstGeom>
          <a:noFill/>
          <a:ln cap="sq">
            <a:noFill/>
          </a:ln>
          <a:effectLst/>
        </p:spPr>
        <p:txBody>
          <a:bodyPr vert="horz" wrap="square" lIns="0" tIns="0" rIns="0" bIns="0" rtlCol="0" anchor="b"/>
          <a:lstStyle/>
          <a:p>
            <a:pPr algn="l">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03</a:t>
            </a: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alpha val="72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700000" flipH="0" flipV="0">
            <a:off x="1453104" y="1493122"/>
            <a:ext cx="1724617" cy="1724617"/>
          </a:xfrm>
          <a:prstGeom prst="roundRect">
            <a:avLst>
              <a:gd name="adj" fmla="val 84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pic>
        <p:nvPicPr>
          <p:cNvPr id="4" name=""/>
          <p:cNvPicPr>
            <a:picLocks noChangeAspect="1"/>
          </p:cNvPicPr>
          <p:nvPr/>
        </p:nvPicPr>
        <p:blipFill>
          <a:blip r:embed="rId2">
            <a:alphaModFix amt="100000"/>
          </a:blip>
          <a:srcRect l="16273" t="2484" r="20381" b="2602"/>
          <a:stretch>
            <a:fillRect/>
          </a:stretch>
        </p:blipFill>
        <p:spPr>
          <a:xfrm rot="0" flipH="0" flipV="0">
            <a:off x="1507012" y="1242686"/>
            <a:ext cx="2225491" cy="2225490"/>
          </a:xfrm>
          <a:custGeom>
            <a:avLst/>
            <a:gdLst/>
            <a:rect l="l" t="t" r="r" b="b"/>
            <a:pathLst>
              <a:path w="2225491" h="2225490">
                <a:moveTo>
                  <a:pt x="1112746" y="0"/>
                </a:moveTo>
                <a:cubicBezTo>
                  <a:pt x="1148733" y="0"/>
                  <a:pt x="1184719" y="13728"/>
                  <a:pt x="1212175" y="41185"/>
                </a:cubicBezTo>
                <a:lnTo>
                  <a:pt x="2184306" y="1013316"/>
                </a:lnTo>
                <a:cubicBezTo>
                  <a:pt x="2239220" y="1068230"/>
                  <a:pt x="2239220" y="1157260"/>
                  <a:pt x="2184306" y="1212174"/>
                </a:cubicBezTo>
                <a:lnTo>
                  <a:pt x="1212175" y="2184305"/>
                </a:lnTo>
                <a:cubicBezTo>
                  <a:pt x="1157262" y="2239219"/>
                  <a:pt x="1068231" y="2239219"/>
                  <a:pt x="1013317" y="2184305"/>
                </a:cubicBezTo>
                <a:lnTo>
                  <a:pt x="41185" y="1212174"/>
                </a:lnTo>
                <a:cubicBezTo>
                  <a:pt x="-13728" y="1157260"/>
                  <a:pt x="-13728" y="1068230"/>
                  <a:pt x="41185" y="1013316"/>
                </a:cubicBezTo>
                <a:lnTo>
                  <a:pt x="1013317" y="41185"/>
                </a:lnTo>
                <a:cubicBezTo>
                  <a:pt x="1040774" y="13728"/>
                  <a:pt x="1076760" y="0"/>
                  <a:pt x="1112746" y="0"/>
                </a:cubicBezTo>
                <a:close/>
              </a:path>
            </a:pathLst>
          </a:custGeom>
          <a:noFill/>
          <a:ln>
            <a:noFill/>
          </a:ln>
        </p:spPr>
      </p:pic>
      <p:sp>
        <p:nvSpPr>
          <p:cNvPr id="5" name="标题 1"/>
          <p:cNvSpPr txBox="1"/>
          <p:nvPr/>
        </p:nvSpPr>
        <p:spPr>
          <a:xfrm rot="0" flipH="0" flipV="0">
            <a:off x="4011969" y="2447313"/>
            <a:ext cx="6748037" cy="1020863"/>
          </a:xfrm>
          <a:prstGeom prst="rect">
            <a:avLst/>
          </a:prstGeom>
          <a:noFill/>
          <a:ln cap="sq">
            <a:noFill/>
          </a:ln>
        </p:spPr>
        <p:txBody>
          <a:bodyPr vert="horz" wrap="square" lIns="0" tIns="0" rIns="0" bIns="0" rtlCol="0" anchor="t"/>
          <a:lstStyle/>
          <a:p>
            <a:pPr algn="l">
              <a:lnSpc>
                <a:spcPct val="150000"/>
              </a:lnSpc>
            </a:pPr>
            <a:r>
              <a:rPr kumimoji="1" lang="en-US" altLang="zh-CN" sz="909">
                <a:ln w="12700">
                  <a:noFill/>
                </a:ln>
                <a:solidFill>
                  <a:srgbClr val="262626">
                    <a:alpha val="100000"/>
                  </a:srgbClr>
                </a:solidFill>
                <a:latin typeface="Source Han Sans"/>
                <a:ea typeface="Source Han Sans"/>
                <a:cs typeface="Source Han Sans"/>
              </a:rPr>
              <a:t>Memento employs a highly efficient bootstrapping strategy that exploits the sparsity of scRNA- seq data to generate accurate confidence intervals.
This approach allows for fast and memory- efficient resampling, enabling hypothesis testing on large datasets with millions of cells.
The bootstrapping strategy is designed to be highly parallelizable, further reducing computational time and making it scalable to large- scale studies.</a:t>
            </a:r>
            <a:endParaRPr kumimoji="1" lang="zh-CN" altLang="en-US"/>
          </a:p>
        </p:txBody>
      </p:sp>
      <p:sp>
        <p:nvSpPr>
          <p:cNvPr id="6" name="标题 1"/>
          <p:cNvSpPr txBox="1"/>
          <p:nvPr/>
        </p:nvSpPr>
        <p:spPr>
          <a:xfrm rot="0" flipH="0" flipV="0">
            <a:off x="4872352" y="1501206"/>
            <a:ext cx="5863435" cy="601854"/>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41CBB1">
                    <a:alpha val="100000"/>
                  </a:srgbClr>
                </a:solidFill>
                <a:latin typeface="Source Han Sans CN Bold"/>
                <a:ea typeface="Source Han Sans CN Bold"/>
                <a:cs typeface="Source Han Sans CN Bold"/>
              </a:rPr>
              <a:t>Bootstrapping for Confidence Intervals</a:t>
            </a:r>
            <a:endParaRPr kumimoji="1" lang="zh-CN" altLang="en-US"/>
          </a:p>
        </p:txBody>
      </p:sp>
      <p:cxnSp>
        <p:nvCxnSpPr>
          <p:cNvPr id="7" name="标题 1"/>
          <p:cNvCxnSpPr/>
          <p:nvPr/>
        </p:nvCxnSpPr>
        <p:spPr>
          <a:xfrm rot="0" flipH="0" flipV="0">
            <a:off x="4011970" y="2263549"/>
            <a:ext cx="6673017" cy="0"/>
          </a:xfrm>
          <a:prstGeom prst="line">
            <a:avLst/>
          </a:prstGeom>
          <a:noFill/>
          <a:ln w="12700" cap="sq">
            <a:solidFill>
              <a:schemeClr val="bg1">
                <a:lumMod val="85000"/>
              </a:schemeClr>
            </a:solidFill>
            <a:miter/>
          </a:ln>
        </p:spPr>
      </p:cxnSp>
      <p:sp>
        <p:nvSpPr>
          <p:cNvPr id="8" name="标题 1"/>
          <p:cNvSpPr txBox="1"/>
          <p:nvPr/>
        </p:nvSpPr>
        <p:spPr>
          <a:xfrm rot="2700000" flipH="0" flipV="0">
            <a:off x="4117767" y="1546715"/>
            <a:ext cx="510834" cy="510834"/>
          </a:xfrm>
          <a:prstGeom prst="roundRect">
            <a:avLst>
              <a:gd name="adj" fmla="val 8491"/>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207167" y="1656789"/>
            <a:ext cx="332034" cy="29068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2700000" flipH="0" flipV="0">
            <a:off x="1453104" y="4092588"/>
            <a:ext cx="1724617" cy="1724617"/>
          </a:xfrm>
          <a:prstGeom prst="roundRect">
            <a:avLst>
              <a:gd name="adj" fmla="val 84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19135" t="0" r="19135" b="0"/>
          <a:stretch>
            <a:fillRect/>
          </a:stretch>
        </p:blipFill>
        <p:spPr>
          <a:xfrm rot="0" flipH="0" flipV="0">
            <a:off x="1507012" y="3842152"/>
            <a:ext cx="2225491" cy="2225490"/>
          </a:xfrm>
          <a:custGeom>
            <a:avLst/>
            <a:gdLst/>
            <a:rect l="l" t="t" r="r" b="b"/>
            <a:pathLst>
              <a:path w="2225491" h="2225490">
                <a:moveTo>
                  <a:pt x="1112746" y="0"/>
                </a:moveTo>
                <a:cubicBezTo>
                  <a:pt x="1148733" y="0"/>
                  <a:pt x="1184719" y="13728"/>
                  <a:pt x="1212175" y="41185"/>
                </a:cubicBezTo>
                <a:lnTo>
                  <a:pt x="2184306" y="1013316"/>
                </a:lnTo>
                <a:cubicBezTo>
                  <a:pt x="2239220" y="1068230"/>
                  <a:pt x="2239220" y="1157260"/>
                  <a:pt x="2184306" y="1212174"/>
                </a:cubicBezTo>
                <a:lnTo>
                  <a:pt x="1212175" y="2184305"/>
                </a:lnTo>
                <a:cubicBezTo>
                  <a:pt x="1157262" y="2239219"/>
                  <a:pt x="1068231" y="2239219"/>
                  <a:pt x="1013317" y="2184305"/>
                </a:cubicBezTo>
                <a:lnTo>
                  <a:pt x="41185" y="1212174"/>
                </a:lnTo>
                <a:cubicBezTo>
                  <a:pt x="-13728" y="1157260"/>
                  <a:pt x="-13728" y="1068230"/>
                  <a:pt x="41185" y="1013316"/>
                </a:cubicBezTo>
                <a:lnTo>
                  <a:pt x="1013317" y="41185"/>
                </a:lnTo>
                <a:cubicBezTo>
                  <a:pt x="1040774" y="13728"/>
                  <a:pt x="1076760" y="0"/>
                  <a:pt x="1112746" y="0"/>
                </a:cubicBezTo>
                <a:close/>
              </a:path>
            </a:pathLst>
          </a:custGeom>
          <a:noFill/>
          <a:ln>
            <a:noFill/>
          </a:ln>
        </p:spPr>
      </p:pic>
      <p:sp>
        <p:nvSpPr>
          <p:cNvPr id="12" name="标题 1"/>
          <p:cNvSpPr txBox="1"/>
          <p:nvPr/>
        </p:nvSpPr>
        <p:spPr>
          <a:xfrm rot="0" flipH="0" flipV="0">
            <a:off x="4011969" y="5046779"/>
            <a:ext cx="6748037" cy="1020863"/>
          </a:xfrm>
          <a:prstGeom prst="rect">
            <a:avLst/>
          </a:prstGeom>
          <a:noFill/>
          <a:ln cap="sq">
            <a:noFill/>
          </a:ln>
        </p:spPr>
        <p:txBody>
          <a:bodyPr vert="horz" wrap="square" lIns="0" tIns="0" rIns="0" bIns="0" rtlCol="0" anchor="t"/>
          <a:lstStyle/>
          <a:p>
            <a:pPr algn="l">
              <a:lnSpc>
                <a:spcPct val="150000"/>
              </a:lnSpc>
            </a:pPr>
            <a:r>
              <a:rPr kumimoji="1" lang="en-US" altLang="zh-CN" sz="775">
                <a:ln w="12700">
                  <a:noFill/>
                </a:ln>
                <a:solidFill>
                  <a:srgbClr val="262626">
                    <a:alpha val="100000"/>
                  </a:srgbClr>
                </a:solidFill>
                <a:latin typeface="Source Han Sans"/>
                <a:ea typeface="Source Han Sans"/>
                <a:cs typeface="Source Han Sans"/>
              </a:rPr>
              <a:t>Memento’s bootstrapping method produces well- calibrated test statistics, which are essential for multiple testing correction.
This ensures that the p- values obtained are reliable, leading to more accurate identification of differentially expressed genes.
In simulations, Memento consistently achieves higher power and lower false discovery rates compared to existing methods, making it a powerful tool for scRNA- seq analysis.
The ability to handle hierarchical structures and continuous covariates also sets Memento apart from other tools, providing more flexibility in experimental design and analysis.</a:t>
            </a:r>
            <a:endParaRPr kumimoji="1" lang="zh-CN" altLang="en-US"/>
          </a:p>
        </p:txBody>
      </p:sp>
      <p:sp>
        <p:nvSpPr>
          <p:cNvPr id="13" name="标题 1"/>
          <p:cNvSpPr txBox="1"/>
          <p:nvPr/>
        </p:nvSpPr>
        <p:spPr>
          <a:xfrm rot="0" flipH="0" flipV="0">
            <a:off x="4872352" y="4100672"/>
            <a:ext cx="5863435" cy="601854"/>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41CBB1">
                    <a:alpha val="100000"/>
                  </a:srgbClr>
                </a:solidFill>
                <a:latin typeface="Source Han Sans CN Bold"/>
                <a:ea typeface="Source Han Sans CN Bold"/>
                <a:cs typeface="Source Han Sans CN Bold"/>
              </a:rPr>
              <a:t>Well-Calibrated Test Statistics</a:t>
            </a:r>
            <a:endParaRPr kumimoji="1" lang="zh-CN" altLang="en-US"/>
          </a:p>
        </p:txBody>
      </p:sp>
      <p:cxnSp>
        <p:nvCxnSpPr>
          <p:cNvPr id="14" name="标题 1"/>
          <p:cNvCxnSpPr/>
          <p:nvPr/>
        </p:nvCxnSpPr>
        <p:spPr>
          <a:xfrm rot="0" flipH="0" flipV="0">
            <a:off x="4011970" y="4863015"/>
            <a:ext cx="6673017" cy="0"/>
          </a:xfrm>
          <a:prstGeom prst="line">
            <a:avLst/>
          </a:prstGeom>
          <a:noFill/>
          <a:ln w="12700" cap="sq">
            <a:solidFill>
              <a:schemeClr val="bg1">
                <a:lumMod val="85000"/>
              </a:schemeClr>
            </a:solidFill>
            <a:miter/>
          </a:ln>
        </p:spPr>
      </p:cxnSp>
      <p:sp>
        <p:nvSpPr>
          <p:cNvPr id="15" name="标题 1"/>
          <p:cNvSpPr txBox="1"/>
          <p:nvPr/>
        </p:nvSpPr>
        <p:spPr>
          <a:xfrm rot="2700000" flipH="0" flipV="0">
            <a:off x="4117767" y="4146181"/>
            <a:ext cx="510834" cy="510834"/>
          </a:xfrm>
          <a:prstGeom prst="roundRect">
            <a:avLst>
              <a:gd name="adj" fmla="val 8491"/>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4207167" y="4235581"/>
            <a:ext cx="332034" cy="33203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Efficient Bootstrapping Strategy</a:t>
            </a:r>
            <a:endParaRPr kumimoji="1" lang="zh-CN" altLang="en-US"/>
          </a:p>
        </p:txBody>
      </p:sp>
      <p:sp>
        <p:nvSpPr>
          <p:cNvPr id="19" name="标题 1"/>
          <p:cNvSpPr txBox="1"/>
          <p:nvPr/>
        </p:nvSpPr>
        <p:spPr>
          <a:xfrm rot="0" flipH="0" flipV="0">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accent1">
              <a:lumMod val="20000"/>
              <a:lumOff val="80000"/>
              <a:alpha val="10000"/>
            </a:schemeClr>
          </a:solidFill>
          <a:ln cap="sq">
            <a:noFill/>
            <a:prstDash val="solid"/>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546688" y="2562726"/>
            <a:ext cx="6051887" cy="6051885"/>
          </a:xfrm>
          <a:prstGeom prst="ellipse">
            <a:avLst/>
          </a:prstGeom>
          <a:solidFill>
            <a:schemeClr val="accent2"/>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064464" y="3124200"/>
            <a:ext cx="5569664" cy="5569664"/>
          </a:xfrm>
          <a:prstGeom prst="ellipse">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9344680" y="0"/>
            <a:ext cx="2847320" cy="1922654"/>
          </a:xfrm>
          <a:custGeom>
            <a:avLst/>
            <a:gdLst>
              <a:gd name="connsiteX0" fmla="*/ 0 w 2847320"/>
              <a:gd name="connsiteY0" fmla="*/ 0 h 1922654"/>
              <a:gd name="connsiteX1" fmla="*/ 2847320 w 2847320"/>
              <a:gd name="connsiteY1" fmla="*/ 0 h 1922654"/>
              <a:gd name="connsiteX2" fmla="*/ 2847320 w 2847320"/>
              <a:gd name="connsiteY2" fmla="*/ 1922654 h 1922654"/>
              <a:gd name="connsiteX3" fmla="*/ 2714681 w 2847320"/>
              <a:gd name="connsiteY3" fmla="*/ 1912568 h 1922654"/>
              <a:gd name="connsiteX4" fmla="*/ 28866 w 2847320"/>
              <a:gd name="connsiteY4" fmla="*/ 62326 h 1922654"/>
            </a:gdLst>
            <a:rect l="l" t="t" r="r" b="b"/>
            <a:pathLst>
              <a:path w="2847320" h="1922654">
                <a:moveTo>
                  <a:pt x="0" y="0"/>
                </a:moveTo>
                <a:lnTo>
                  <a:pt x="2847320" y="0"/>
                </a:lnTo>
                <a:lnTo>
                  <a:pt x="2847320" y="1922654"/>
                </a:lnTo>
                <a:lnTo>
                  <a:pt x="2714681" y="1912568"/>
                </a:lnTo>
                <a:cubicBezTo>
                  <a:pt x="1537704" y="1793039"/>
                  <a:pt x="538457" y="1072317"/>
                  <a:pt x="28866" y="62326"/>
                </a:cubicBezTo>
                <a:close/>
              </a:path>
            </a:pathLst>
          </a:custGeom>
          <a:solidFill>
            <a:schemeClr val="accent1"/>
          </a:solidFill>
          <a:ln w="12700" cap="sq">
            <a:noFill/>
            <a:miter/>
          </a:ln>
          <a:effectLst>
            <a:outerShdw dist="38100" blurRad="50800" dir="2700000" sx="100000" sy="100000" kx="0" ky="0" algn="tl"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790060" y="0"/>
            <a:ext cx="2401940" cy="1892456"/>
          </a:xfrm>
          <a:custGeom>
            <a:avLst/>
            <a:gdLst>
              <a:gd name="connsiteX0" fmla="*/ 0 w 2401940"/>
              <a:gd name="connsiteY0" fmla="*/ 0 h 1892456"/>
              <a:gd name="connsiteX1" fmla="*/ 2401940 w 2401940"/>
              <a:gd name="connsiteY1" fmla="*/ 0 h 1892456"/>
              <a:gd name="connsiteX2" fmla="*/ 2401940 w 2401940"/>
              <a:gd name="connsiteY2" fmla="*/ 1892456 h 1892456"/>
              <a:gd name="connsiteX3" fmla="*/ 2257248 w 2401940"/>
              <a:gd name="connsiteY3" fmla="*/ 1866617 h 1892456"/>
              <a:gd name="connsiteX4" fmla="*/ 7973 w 2401940"/>
              <a:gd name="connsiteY4" fmla="*/ 21785 h 1892456"/>
            </a:gdLst>
            <a:rect l="l" t="t" r="r" b="b"/>
            <a:pathLst>
              <a:path w="2401940" h="1892456">
                <a:moveTo>
                  <a:pt x="0" y="0"/>
                </a:moveTo>
                <a:lnTo>
                  <a:pt x="2401940" y="0"/>
                </a:lnTo>
                <a:lnTo>
                  <a:pt x="2401940" y="1892456"/>
                </a:lnTo>
                <a:lnTo>
                  <a:pt x="2257248" y="1866617"/>
                </a:lnTo>
                <a:cubicBezTo>
                  <a:pt x="1240256" y="1658510"/>
                  <a:pt x="403246" y="956313"/>
                  <a:pt x="7973" y="21785"/>
                </a:cubicBez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1352" y="1209998"/>
            <a:ext cx="5068994" cy="5068994"/>
            <a:chOff x="211352" y="1209998"/>
            <a:chExt cx="5068994" cy="5068994"/>
          </a:xfrm>
        </p:grpSpPr>
        <p:sp>
          <p:nvSpPr>
            <p:cNvPr id="8" name="标题 1"/>
            <p:cNvSpPr txBox="1"/>
            <p:nvPr/>
          </p:nvSpPr>
          <p:spPr>
            <a:xfrm rot="0" flipH="0" flipV="0">
              <a:off x="211352" y="1209998"/>
              <a:ext cx="5068994" cy="5068994"/>
            </a:xfrm>
            <a:prstGeom prst="ellipse">
              <a:avLst/>
            </a:prstGeom>
            <a:solidFill>
              <a:schemeClr val="bg1"/>
            </a:solidFill>
            <a:ln w="1905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2">
              <a:alphaModFix amt="100000"/>
            </a:blip>
            <a:srcRect l="17539" t="3384" r="30700" b="4258"/>
            <a:stretch>
              <a:fillRect/>
            </a:stretch>
          </p:blipFill>
          <p:spPr>
            <a:xfrm rot="0" flipH="0" flipV="0">
              <a:off x="431001" y="1429647"/>
              <a:ext cx="4629694" cy="4629694"/>
            </a:xfrm>
            <a:custGeom>
              <a:avLst/>
              <a:gdLst>
                <a:gd name="connsiteX0" fmla="*/ 2828758 w 5657516"/>
                <a:gd name="connsiteY0" fmla="*/ 0 h 5657516"/>
                <a:gd name="connsiteX1" fmla="*/ 5657516 w 5657516"/>
                <a:gd name="connsiteY1" fmla="*/ 2828758 h 5657516"/>
                <a:gd name="connsiteX2" fmla="*/ 2828758 w 5657516"/>
                <a:gd name="connsiteY2" fmla="*/ 5657516 h 5657516"/>
                <a:gd name="connsiteX3" fmla="*/ 0 w 5657516"/>
                <a:gd name="connsiteY3" fmla="*/ 2828758 h 5657516"/>
                <a:gd name="connsiteX4" fmla="*/ 2828758 w 5657516"/>
                <a:gd name="connsiteY4" fmla="*/ 0 h 5657516"/>
              </a:gdLst>
              <a:rect l="l" t="t" r="r" b="b"/>
              <a:pathLst>
                <a:path w="5657516" h="5657516">
                  <a:moveTo>
                    <a:pt x="2828758" y="0"/>
                  </a:moveTo>
                  <a:cubicBezTo>
                    <a:pt x="4391038" y="0"/>
                    <a:pt x="5657516" y="1266478"/>
                    <a:pt x="5657516" y="2828758"/>
                  </a:cubicBezTo>
                  <a:cubicBezTo>
                    <a:pt x="5657516" y="4391038"/>
                    <a:pt x="4391038" y="5657516"/>
                    <a:pt x="2828758" y="5657516"/>
                  </a:cubicBezTo>
                  <a:cubicBezTo>
                    <a:pt x="1266478" y="5657516"/>
                    <a:pt x="0" y="4391038"/>
                    <a:pt x="0" y="2828758"/>
                  </a:cubicBezTo>
                  <a:cubicBezTo>
                    <a:pt x="0" y="1266478"/>
                    <a:pt x="1266478" y="0"/>
                    <a:pt x="2828758" y="0"/>
                  </a:cubicBezTo>
                  <a:close/>
                </a:path>
              </a:pathLst>
            </a:custGeom>
            <a:noFill/>
            <a:ln>
              <a:noFill/>
            </a:ln>
          </p:spPr>
        </p:pic>
      </p:grpSp>
      <p:sp>
        <p:nvSpPr>
          <p:cNvPr id="10" name="标题 1"/>
          <p:cNvSpPr txBox="1"/>
          <p:nvPr/>
        </p:nvSpPr>
        <p:spPr>
          <a:xfrm rot="0" flipH="0" flipV="0">
            <a:off x="10670671" y="490191"/>
            <a:ext cx="865233" cy="628855"/>
          </a:xfrm>
          <a:custGeom>
            <a:avLst/>
            <a:gdLst/>
            <a:rect l="l" t="t" r="r" b="b"/>
            <a:pathLst>
              <a:path w="537267" h="390488">
                <a:moveTo>
                  <a:pt x="474259" y="272460"/>
                </a:moveTo>
                <a:cubicBezTo>
                  <a:pt x="461854" y="272289"/>
                  <a:pt x="453511" y="275831"/>
                  <a:pt x="449231" y="283086"/>
                </a:cubicBezTo>
                <a:cubicBezTo>
                  <a:pt x="444952" y="290341"/>
                  <a:pt x="442960" y="302334"/>
                  <a:pt x="443255" y="319065"/>
                </a:cubicBezTo>
                <a:cubicBezTo>
                  <a:pt x="442960" y="335947"/>
                  <a:pt x="444952" y="347890"/>
                  <a:pt x="449231" y="354895"/>
                </a:cubicBezTo>
                <a:cubicBezTo>
                  <a:pt x="453511" y="361900"/>
                  <a:pt x="461854" y="365292"/>
                  <a:pt x="474259" y="365071"/>
                </a:cubicBezTo>
                <a:cubicBezTo>
                  <a:pt x="486761" y="365292"/>
                  <a:pt x="495162" y="361900"/>
                  <a:pt x="499462" y="354895"/>
                </a:cubicBezTo>
                <a:cubicBezTo>
                  <a:pt x="503763" y="347890"/>
                  <a:pt x="505763" y="335947"/>
                  <a:pt x="505463" y="319065"/>
                </a:cubicBezTo>
                <a:cubicBezTo>
                  <a:pt x="505763" y="302334"/>
                  <a:pt x="503763" y="290341"/>
                  <a:pt x="499462" y="283086"/>
                </a:cubicBezTo>
                <a:cubicBezTo>
                  <a:pt x="495162" y="275831"/>
                  <a:pt x="486761" y="272289"/>
                  <a:pt x="474259" y="272460"/>
                </a:cubicBezTo>
                <a:close/>
                <a:moveTo>
                  <a:pt x="178984" y="272460"/>
                </a:moveTo>
                <a:cubicBezTo>
                  <a:pt x="166579" y="272289"/>
                  <a:pt x="158236" y="275831"/>
                  <a:pt x="153956" y="283086"/>
                </a:cubicBezTo>
                <a:cubicBezTo>
                  <a:pt x="149677" y="290341"/>
                  <a:pt x="147685" y="302334"/>
                  <a:pt x="147980" y="319065"/>
                </a:cubicBezTo>
                <a:cubicBezTo>
                  <a:pt x="147685" y="335947"/>
                  <a:pt x="149677" y="347890"/>
                  <a:pt x="153956" y="354895"/>
                </a:cubicBezTo>
                <a:cubicBezTo>
                  <a:pt x="158236" y="361900"/>
                  <a:pt x="166579" y="365292"/>
                  <a:pt x="178984" y="365071"/>
                </a:cubicBezTo>
                <a:cubicBezTo>
                  <a:pt x="191486" y="365292"/>
                  <a:pt x="199887" y="361900"/>
                  <a:pt x="204188" y="354895"/>
                </a:cubicBezTo>
                <a:cubicBezTo>
                  <a:pt x="208488" y="347890"/>
                  <a:pt x="210488" y="335947"/>
                  <a:pt x="210188" y="319065"/>
                </a:cubicBezTo>
                <a:cubicBezTo>
                  <a:pt x="210488" y="302334"/>
                  <a:pt x="208488" y="290341"/>
                  <a:pt x="204188" y="283086"/>
                </a:cubicBezTo>
                <a:cubicBezTo>
                  <a:pt x="199887" y="275831"/>
                  <a:pt x="191486" y="272289"/>
                  <a:pt x="178984" y="272460"/>
                </a:cubicBezTo>
                <a:close/>
                <a:moveTo>
                  <a:pt x="15002" y="249657"/>
                </a:moveTo>
                <a:lnTo>
                  <a:pt x="45406" y="249657"/>
                </a:lnTo>
                <a:lnTo>
                  <a:pt x="45406" y="362071"/>
                </a:lnTo>
                <a:lnTo>
                  <a:pt x="100613" y="362071"/>
                </a:lnTo>
                <a:lnTo>
                  <a:pt x="100613" y="388474"/>
                </a:lnTo>
                <a:lnTo>
                  <a:pt x="15002" y="388474"/>
                </a:lnTo>
                <a:close/>
                <a:moveTo>
                  <a:pt x="474259" y="247656"/>
                </a:moveTo>
                <a:cubicBezTo>
                  <a:pt x="487883" y="247490"/>
                  <a:pt x="499374" y="249468"/>
                  <a:pt x="508730" y="253591"/>
                </a:cubicBezTo>
                <a:cubicBezTo>
                  <a:pt x="518087" y="257713"/>
                  <a:pt x="525177" y="264981"/>
                  <a:pt x="530000" y="275393"/>
                </a:cubicBezTo>
                <a:cubicBezTo>
                  <a:pt x="534822" y="285806"/>
                  <a:pt x="537245" y="300363"/>
                  <a:pt x="537267" y="319065"/>
                </a:cubicBezTo>
                <a:cubicBezTo>
                  <a:pt x="537245" y="337768"/>
                  <a:pt x="534822" y="352325"/>
                  <a:pt x="530000" y="362737"/>
                </a:cubicBezTo>
                <a:cubicBezTo>
                  <a:pt x="525177" y="373150"/>
                  <a:pt x="518087" y="380417"/>
                  <a:pt x="508730" y="384540"/>
                </a:cubicBezTo>
                <a:cubicBezTo>
                  <a:pt x="499374" y="388663"/>
                  <a:pt x="487883" y="390641"/>
                  <a:pt x="474259" y="390474"/>
                </a:cubicBezTo>
                <a:cubicBezTo>
                  <a:pt x="460824" y="390641"/>
                  <a:pt x="449423" y="388663"/>
                  <a:pt x="440055" y="384540"/>
                </a:cubicBezTo>
                <a:cubicBezTo>
                  <a:pt x="430687" y="380417"/>
                  <a:pt x="423553" y="373150"/>
                  <a:pt x="418652" y="362737"/>
                </a:cubicBezTo>
                <a:cubicBezTo>
                  <a:pt x="413752" y="352325"/>
                  <a:pt x="411285" y="337768"/>
                  <a:pt x="411251" y="319065"/>
                </a:cubicBezTo>
                <a:cubicBezTo>
                  <a:pt x="411285" y="300363"/>
                  <a:pt x="413752" y="285806"/>
                  <a:pt x="418652" y="275393"/>
                </a:cubicBezTo>
                <a:cubicBezTo>
                  <a:pt x="423553" y="264981"/>
                  <a:pt x="430687" y="257713"/>
                  <a:pt x="440055" y="253591"/>
                </a:cubicBezTo>
                <a:cubicBezTo>
                  <a:pt x="449423" y="249468"/>
                  <a:pt x="460824" y="247490"/>
                  <a:pt x="474259" y="247656"/>
                </a:cubicBezTo>
                <a:close/>
                <a:moveTo>
                  <a:pt x="337785" y="247656"/>
                </a:moveTo>
                <a:cubicBezTo>
                  <a:pt x="344682" y="247665"/>
                  <a:pt x="351541" y="248098"/>
                  <a:pt x="358363" y="248957"/>
                </a:cubicBezTo>
                <a:cubicBezTo>
                  <a:pt x="365184" y="249815"/>
                  <a:pt x="370793" y="251049"/>
                  <a:pt x="375190" y="252657"/>
                </a:cubicBezTo>
                <a:lnTo>
                  <a:pt x="375190" y="279260"/>
                </a:lnTo>
                <a:cubicBezTo>
                  <a:pt x="369931" y="277364"/>
                  <a:pt x="364297" y="275956"/>
                  <a:pt x="358288" y="275035"/>
                </a:cubicBezTo>
                <a:cubicBezTo>
                  <a:pt x="352279" y="274114"/>
                  <a:pt x="346245" y="273656"/>
                  <a:pt x="340185" y="273660"/>
                </a:cubicBezTo>
                <a:cubicBezTo>
                  <a:pt x="326938" y="273351"/>
                  <a:pt x="317178" y="276518"/>
                  <a:pt x="310907" y="283161"/>
                </a:cubicBezTo>
                <a:cubicBezTo>
                  <a:pt x="304635" y="289803"/>
                  <a:pt x="301526" y="301772"/>
                  <a:pt x="301581" y="319065"/>
                </a:cubicBezTo>
                <a:cubicBezTo>
                  <a:pt x="301536" y="331218"/>
                  <a:pt x="302736" y="340629"/>
                  <a:pt x="305181" y="347299"/>
                </a:cubicBezTo>
                <a:cubicBezTo>
                  <a:pt x="307626" y="353969"/>
                  <a:pt x="311582" y="358594"/>
                  <a:pt x="317049" y="361174"/>
                </a:cubicBezTo>
                <a:cubicBezTo>
                  <a:pt x="322517" y="363755"/>
                  <a:pt x="329762" y="364987"/>
                  <a:pt x="338785" y="364871"/>
                </a:cubicBezTo>
                <a:cubicBezTo>
                  <a:pt x="341565" y="364884"/>
                  <a:pt x="344157" y="364809"/>
                  <a:pt x="346561" y="364646"/>
                </a:cubicBezTo>
                <a:cubicBezTo>
                  <a:pt x="348966" y="364484"/>
                  <a:pt x="351308" y="364159"/>
                  <a:pt x="353587" y="363671"/>
                </a:cubicBezTo>
                <a:lnTo>
                  <a:pt x="353587" y="333667"/>
                </a:lnTo>
                <a:lnTo>
                  <a:pt x="329984" y="333667"/>
                </a:lnTo>
                <a:lnTo>
                  <a:pt x="329984" y="308264"/>
                </a:lnTo>
                <a:lnTo>
                  <a:pt x="381791" y="308264"/>
                </a:lnTo>
                <a:lnTo>
                  <a:pt x="381791" y="384274"/>
                </a:lnTo>
                <a:cubicBezTo>
                  <a:pt x="376452" y="386020"/>
                  <a:pt x="369827" y="387478"/>
                  <a:pt x="361913" y="388649"/>
                </a:cubicBezTo>
                <a:cubicBezTo>
                  <a:pt x="354000" y="389820"/>
                  <a:pt x="345624" y="390428"/>
                  <a:pt x="336785" y="390474"/>
                </a:cubicBezTo>
                <a:cubicBezTo>
                  <a:pt x="322528" y="390671"/>
                  <a:pt x="310304" y="388811"/>
                  <a:pt x="300114" y="384896"/>
                </a:cubicBezTo>
                <a:cubicBezTo>
                  <a:pt x="289924" y="380981"/>
                  <a:pt x="282100" y="373831"/>
                  <a:pt x="276644" y="363449"/>
                </a:cubicBezTo>
                <a:cubicBezTo>
                  <a:pt x="271188" y="353066"/>
                  <a:pt x="268432" y="338271"/>
                  <a:pt x="268376" y="319065"/>
                </a:cubicBezTo>
                <a:cubicBezTo>
                  <a:pt x="268437" y="301308"/>
                  <a:pt x="271250" y="287195"/>
                  <a:pt x="276815" y="276727"/>
                </a:cubicBezTo>
                <a:cubicBezTo>
                  <a:pt x="282379" y="266259"/>
                  <a:pt x="290334" y="258769"/>
                  <a:pt x="300677" y="254257"/>
                </a:cubicBezTo>
                <a:cubicBezTo>
                  <a:pt x="311020" y="249746"/>
                  <a:pt x="323390" y="247545"/>
                  <a:pt x="337785" y="247656"/>
                </a:cubicBezTo>
                <a:close/>
                <a:moveTo>
                  <a:pt x="178984" y="247656"/>
                </a:moveTo>
                <a:cubicBezTo>
                  <a:pt x="192608" y="247490"/>
                  <a:pt x="204099" y="249468"/>
                  <a:pt x="213455" y="253591"/>
                </a:cubicBezTo>
                <a:cubicBezTo>
                  <a:pt x="222812" y="257713"/>
                  <a:pt x="229902" y="264981"/>
                  <a:pt x="234725" y="275393"/>
                </a:cubicBezTo>
                <a:cubicBezTo>
                  <a:pt x="239547" y="285806"/>
                  <a:pt x="241970" y="300363"/>
                  <a:pt x="241992" y="319065"/>
                </a:cubicBezTo>
                <a:cubicBezTo>
                  <a:pt x="241970" y="337768"/>
                  <a:pt x="239547" y="352325"/>
                  <a:pt x="234725" y="362737"/>
                </a:cubicBezTo>
                <a:cubicBezTo>
                  <a:pt x="229902" y="373150"/>
                  <a:pt x="222812" y="380417"/>
                  <a:pt x="213455" y="384540"/>
                </a:cubicBezTo>
                <a:cubicBezTo>
                  <a:pt x="204099" y="388663"/>
                  <a:pt x="192608" y="390641"/>
                  <a:pt x="178984" y="390474"/>
                </a:cubicBezTo>
                <a:cubicBezTo>
                  <a:pt x="165549" y="390641"/>
                  <a:pt x="154148" y="388663"/>
                  <a:pt x="144780" y="384540"/>
                </a:cubicBezTo>
                <a:cubicBezTo>
                  <a:pt x="135412" y="380417"/>
                  <a:pt x="128278" y="373150"/>
                  <a:pt x="123377" y="362737"/>
                </a:cubicBezTo>
                <a:cubicBezTo>
                  <a:pt x="118477" y="352325"/>
                  <a:pt x="116010" y="337768"/>
                  <a:pt x="115976" y="319065"/>
                </a:cubicBezTo>
                <a:cubicBezTo>
                  <a:pt x="116010" y="300363"/>
                  <a:pt x="118477" y="285806"/>
                  <a:pt x="123377" y="275393"/>
                </a:cubicBezTo>
                <a:cubicBezTo>
                  <a:pt x="128278" y="264981"/>
                  <a:pt x="135412" y="257713"/>
                  <a:pt x="144780" y="253591"/>
                </a:cubicBezTo>
                <a:cubicBezTo>
                  <a:pt x="154148" y="249468"/>
                  <a:pt x="165549" y="247490"/>
                  <a:pt x="178984" y="247656"/>
                </a:cubicBezTo>
                <a:close/>
                <a:moveTo>
                  <a:pt x="421729" y="13608"/>
                </a:moveTo>
                <a:lnTo>
                  <a:pt x="421729" y="71215"/>
                </a:lnTo>
                <a:lnTo>
                  <a:pt x="438931" y="71215"/>
                </a:lnTo>
                <a:cubicBezTo>
                  <a:pt x="449042" y="71205"/>
                  <a:pt x="456957" y="70514"/>
                  <a:pt x="462675" y="69141"/>
                </a:cubicBezTo>
                <a:cubicBezTo>
                  <a:pt x="468393" y="67768"/>
                  <a:pt x="472455" y="64973"/>
                  <a:pt x="474862" y="60755"/>
                </a:cubicBezTo>
                <a:cubicBezTo>
                  <a:pt x="477268" y="56537"/>
                  <a:pt x="478560" y="50156"/>
                  <a:pt x="478736" y="41612"/>
                </a:cubicBezTo>
                <a:cubicBezTo>
                  <a:pt x="478678" y="30406"/>
                  <a:pt x="475694" y="22913"/>
                  <a:pt x="469785" y="19134"/>
                </a:cubicBezTo>
                <a:cubicBezTo>
                  <a:pt x="463876" y="15354"/>
                  <a:pt x="453591" y="13512"/>
                  <a:pt x="438931" y="13608"/>
                </a:cubicBezTo>
                <a:close/>
                <a:moveTo>
                  <a:pt x="186909" y="11608"/>
                </a:moveTo>
                <a:cubicBezTo>
                  <a:pt x="175218" y="11787"/>
                  <a:pt x="166130" y="13829"/>
                  <a:pt x="159646" y="17735"/>
                </a:cubicBezTo>
                <a:cubicBezTo>
                  <a:pt x="153163" y="21640"/>
                  <a:pt x="148624" y="27935"/>
                  <a:pt x="146030" y="36618"/>
                </a:cubicBezTo>
                <a:cubicBezTo>
                  <a:pt x="143436" y="45302"/>
                  <a:pt x="142127" y="56901"/>
                  <a:pt x="142104" y="71415"/>
                </a:cubicBezTo>
                <a:cubicBezTo>
                  <a:pt x="141770" y="93160"/>
                  <a:pt x="144837" y="108628"/>
                  <a:pt x="151305" y="117821"/>
                </a:cubicBezTo>
                <a:cubicBezTo>
                  <a:pt x="157772" y="127014"/>
                  <a:pt x="169640" y="131481"/>
                  <a:pt x="186909" y="131223"/>
                </a:cubicBezTo>
                <a:cubicBezTo>
                  <a:pt x="198601" y="131059"/>
                  <a:pt x="207688" y="129076"/>
                  <a:pt x="214172" y="125274"/>
                </a:cubicBezTo>
                <a:cubicBezTo>
                  <a:pt x="220655" y="121472"/>
                  <a:pt x="225194" y="115237"/>
                  <a:pt x="227788" y="106568"/>
                </a:cubicBezTo>
                <a:cubicBezTo>
                  <a:pt x="230382" y="97899"/>
                  <a:pt x="231691" y="86181"/>
                  <a:pt x="231715" y="71415"/>
                </a:cubicBezTo>
                <a:cubicBezTo>
                  <a:pt x="231691" y="56835"/>
                  <a:pt x="230382" y="45191"/>
                  <a:pt x="227788" y="36485"/>
                </a:cubicBezTo>
                <a:cubicBezTo>
                  <a:pt x="225194" y="27779"/>
                  <a:pt x="220655" y="21484"/>
                  <a:pt x="214172" y="17601"/>
                </a:cubicBezTo>
                <a:cubicBezTo>
                  <a:pt x="207688" y="13718"/>
                  <a:pt x="198601" y="11720"/>
                  <a:pt x="186909" y="11608"/>
                </a:cubicBezTo>
                <a:close/>
                <a:moveTo>
                  <a:pt x="408527" y="2007"/>
                </a:moveTo>
                <a:lnTo>
                  <a:pt x="439131" y="2007"/>
                </a:lnTo>
                <a:cubicBezTo>
                  <a:pt x="452492" y="2051"/>
                  <a:pt x="462997" y="3251"/>
                  <a:pt x="470646" y="5607"/>
                </a:cubicBezTo>
                <a:cubicBezTo>
                  <a:pt x="478295" y="7963"/>
                  <a:pt x="483733" y="12008"/>
                  <a:pt x="486959" y="17742"/>
                </a:cubicBezTo>
                <a:cubicBezTo>
                  <a:pt x="490186" y="23476"/>
                  <a:pt x="491845" y="31433"/>
                  <a:pt x="491938" y="41612"/>
                </a:cubicBezTo>
                <a:cubicBezTo>
                  <a:pt x="492009" y="53596"/>
                  <a:pt x="489717" y="62681"/>
                  <a:pt x="485062" y="68865"/>
                </a:cubicBezTo>
                <a:cubicBezTo>
                  <a:pt x="480407" y="75049"/>
                  <a:pt x="472964" y="79033"/>
                  <a:pt x="462734" y="80817"/>
                </a:cubicBezTo>
                <a:lnTo>
                  <a:pt x="505139" y="140824"/>
                </a:lnTo>
                <a:lnTo>
                  <a:pt x="489337" y="140824"/>
                </a:lnTo>
                <a:lnTo>
                  <a:pt x="449132" y="82417"/>
                </a:lnTo>
                <a:cubicBezTo>
                  <a:pt x="448224" y="82513"/>
                  <a:pt x="446990" y="82571"/>
                  <a:pt x="445432" y="82592"/>
                </a:cubicBezTo>
                <a:cubicBezTo>
                  <a:pt x="443873" y="82613"/>
                  <a:pt x="442040" y="82621"/>
                  <a:pt x="439931" y="82617"/>
                </a:cubicBezTo>
                <a:lnTo>
                  <a:pt x="421729" y="82617"/>
                </a:lnTo>
                <a:lnTo>
                  <a:pt x="421729" y="140824"/>
                </a:lnTo>
                <a:lnTo>
                  <a:pt x="408527" y="140824"/>
                </a:lnTo>
                <a:close/>
                <a:moveTo>
                  <a:pt x="274377" y="2007"/>
                </a:moveTo>
                <a:lnTo>
                  <a:pt x="287579" y="2007"/>
                </a:lnTo>
                <a:lnTo>
                  <a:pt x="287579" y="92218"/>
                </a:lnTo>
                <a:cubicBezTo>
                  <a:pt x="287408" y="106961"/>
                  <a:pt x="290150" y="117179"/>
                  <a:pt x="295805" y="122872"/>
                </a:cubicBezTo>
                <a:cubicBezTo>
                  <a:pt x="301460" y="128564"/>
                  <a:pt x="311053" y="131281"/>
                  <a:pt x="324583" y="131023"/>
                </a:cubicBezTo>
                <a:cubicBezTo>
                  <a:pt x="338752" y="131281"/>
                  <a:pt x="348620" y="128564"/>
                  <a:pt x="354187" y="122872"/>
                </a:cubicBezTo>
                <a:cubicBezTo>
                  <a:pt x="359755" y="117179"/>
                  <a:pt x="362422" y="106961"/>
                  <a:pt x="362188" y="92218"/>
                </a:cubicBezTo>
                <a:lnTo>
                  <a:pt x="362188" y="2007"/>
                </a:lnTo>
                <a:lnTo>
                  <a:pt x="375190" y="2007"/>
                </a:lnTo>
                <a:lnTo>
                  <a:pt x="375190" y="96218"/>
                </a:lnTo>
                <a:cubicBezTo>
                  <a:pt x="375223" y="112512"/>
                  <a:pt x="371056" y="124380"/>
                  <a:pt x="362688" y="131823"/>
                </a:cubicBezTo>
                <a:cubicBezTo>
                  <a:pt x="354321" y="139266"/>
                  <a:pt x="341552" y="142933"/>
                  <a:pt x="324383" y="142824"/>
                </a:cubicBezTo>
                <a:cubicBezTo>
                  <a:pt x="307248" y="142970"/>
                  <a:pt x="294613" y="139378"/>
                  <a:pt x="286479" y="132048"/>
                </a:cubicBezTo>
                <a:cubicBezTo>
                  <a:pt x="278344" y="124718"/>
                  <a:pt x="274311" y="112775"/>
                  <a:pt x="274377" y="96218"/>
                </a:cubicBezTo>
                <a:close/>
                <a:moveTo>
                  <a:pt x="0" y="2007"/>
                </a:moveTo>
                <a:lnTo>
                  <a:pt x="15202" y="2007"/>
                </a:lnTo>
                <a:lnTo>
                  <a:pt x="55207" y="67215"/>
                </a:lnTo>
                <a:lnTo>
                  <a:pt x="56407" y="67215"/>
                </a:lnTo>
                <a:lnTo>
                  <a:pt x="95812" y="2007"/>
                </a:lnTo>
                <a:lnTo>
                  <a:pt x="110614" y="2007"/>
                </a:lnTo>
                <a:lnTo>
                  <a:pt x="61808" y="79416"/>
                </a:lnTo>
                <a:lnTo>
                  <a:pt x="61808" y="140824"/>
                </a:lnTo>
                <a:lnTo>
                  <a:pt x="48406" y="140824"/>
                </a:lnTo>
                <a:lnTo>
                  <a:pt x="48406" y="79616"/>
                </a:lnTo>
                <a:close/>
                <a:moveTo>
                  <a:pt x="186909" y="6"/>
                </a:moveTo>
                <a:cubicBezTo>
                  <a:pt x="200290" y="-123"/>
                  <a:pt x="211311" y="2003"/>
                  <a:pt x="219972" y="6385"/>
                </a:cubicBezTo>
                <a:cubicBezTo>
                  <a:pt x="228634" y="10767"/>
                  <a:pt x="235062" y="18183"/>
                  <a:pt x="239256" y="28632"/>
                </a:cubicBezTo>
                <a:cubicBezTo>
                  <a:pt x="243451" y="39082"/>
                  <a:pt x="245537" y="53343"/>
                  <a:pt x="245516" y="71415"/>
                </a:cubicBezTo>
                <a:cubicBezTo>
                  <a:pt x="245537" y="89488"/>
                  <a:pt x="243451" y="103749"/>
                  <a:pt x="239256" y="114198"/>
                </a:cubicBezTo>
                <a:cubicBezTo>
                  <a:pt x="235062" y="124648"/>
                  <a:pt x="228634" y="132064"/>
                  <a:pt x="219972" y="136446"/>
                </a:cubicBezTo>
                <a:cubicBezTo>
                  <a:pt x="211311" y="140828"/>
                  <a:pt x="200290" y="142954"/>
                  <a:pt x="186909" y="142824"/>
                </a:cubicBezTo>
                <a:cubicBezTo>
                  <a:pt x="173284" y="142776"/>
                  <a:pt x="162174" y="140605"/>
                  <a:pt x="153579" y="136312"/>
                </a:cubicBezTo>
                <a:cubicBezTo>
                  <a:pt x="144984" y="132019"/>
                  <a:pt x="138645" y="124692"/>
                  <a:pt x="134562" y="114332"/>
                </a:cubicBezTo>
                <a:cubicBezTo>
                  <a:pt x="130479" y="103971"/>
                  <a:pt x="128392" y="89666"/>
                  <a:pt x="128302" y="71415"/>
                </a:cubicBezTo>
                <a:cubicBezTo>
                  <a:pt x="128273" y="53343"/>
                  <a:pt x="130330" y="39082"/>
                  <a:pt x="134473" y="28632"/>
                </a:cubicBezTo>
                <a:cubicBezTo>
                  <a:pt x="138615" y="18183"/>
                  <a:pt x="145014" y="10767"/>
                  <a:pt x="153668" y="6385"/>
                </a:cubicBezTo>
                <a:cubicBezTo>
                  <a:pt x="162322" y="2003"/>
                  <a:pt x="173402" y="-123"/>
                  <a:pt x="186909" y="6"/>
                </a:cubicBezTo>
                <a:close/>
              </a:path>
            </a:pathLst>
          </a:custGeom>
          <a:solidFill>
            <a:schemeClr val="bg1"/>
          </a:soli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6884606" y="2387834"/>
            <a:ext cx="2667000" cy="1046353"/>
          </a:xfrm>
          <a:prstGeom prst="rect">
            <a:avLst/>
          </a:prstGeom>
          <a:noFill/>
          <a:ln cap="sq">
            <a:noFill/>
          </a:ln>
          <a:effectLst/>
        </p:spPr>
        <p:txBody>
          <a:bodyPr vert="horz" wrap="square" lIns="0" tIns="0" rIns="0" bIns="0" rtlCol="0" anchor="b"/>
          <a:lstStyle/>
          <a:p>
            <a:pPr algn="ctr">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PART</a:t>
            </a:r>
            <a:endParaRPr kumimoji="1" lang="zh-CN" altLang="en-US"/>
          </a:p>
        </p:txBody>
      </p:sp>
      <p:sp>
        <p:nvSpPr>
          <p:cNvPr id="12" name="标题 1"/>
          <p:cNvSpPr txBox="1"/>
          <p:nvPr/>
        </p:nvSpPr>
        <p:spPr>
          <a:xfrm rot="0" flipH="0" flipV="0">
            <a:off x="6096000" y="3429000"/>
            <a:ext cx="5505626" cy="2035299"/>
          </a:xfrm>
          <a:prstGeom prst="rect">
            <a:avLst/>
          </a:prstGeom>
          <a:noFill/>
          <a:ln>
            <a:noFill/>
          </a:ln>
        </p:spPr>
        <p:txBody>
          <a:bodyPr vert="horz" wrap="square" lIns="91440" tIns="45720" rIns="91440" bIns="45720" rtlCol="0" anchor="t"/>
          <a:lstStyle/>
          <a:p>
            <a:pPr algn="ctr">
              <a:lnSpc>
                <a:spcPct val="130000"/>
              </a:lnSpc>
            </a:pPr>
            <a:r>
              <a:rPr kumimoji="1" lang="en-US" altLang="zh-CN" sz="2955">
                <a:ln w="12700">
                  <a:noFill/>
                </a:ln>
                <a:solidFill>
                  <a:srgbClr val="41CBB1">
                    <a:alpha val="100000"/>
                  </a:srgbClr>
                </a:solidFill>
                <a:latin typeface="Source Han Sans CN Bold"/>
                <a:ea typeface="Source Han Sans CN Bold"/>
                <a:cs typeface="Source Han Sans CN Bold"/>
              </a:rPr>
              <a:t>Applications of Memento in Biological Research</a:t>
            </a:r>
            <a:endParaRPr kumimoji="1" lang="zh-CN" altLang="en-US"/>
          </a:p>
        </p:txBody>
      </p:sp>
      <p:sp>
        <p:nvSpPr>
          <p:cNvPr id="13" name="标题 1"/>
          <p:cNvSpPr txBox="1"/>
          <p:nvPr/>
        </p:nvSpPr>
        <p:spPr>
          <a:xfrm rot="0" flipH="0" flipV="0">
            <a:off x="913194" y="856440"/>
            <a:ext cx="1146412" cy="1146412"/>
          </a:xfrm>
          <a:prstGeom prst="donut">
            <a:avLst>
              <a:gd name="adj" fmla="val 17078"/>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665264" y="5689380"/>
            <a:ext cx="721501" cy="721501"/>
          </a:xfrm>
          <a:prstGeom prst="donut">
            <a:avLst>
              <a:gd name="adj" fmla="val 22938"/>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240875" y="6050131"/>
            <a:ext cx="721501" cy="721501"/>
          </a:xfrm>
          <a:prstGeom prst="donut">
            <a:avLst>
              <a:gd name="adj" fmla="val 22938"/>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90248" y="367518"/>
            <a:ext cx="578014" cy="578014"/>
          </a:xfrm>
          <a:prstGeom prst="donut">
            <a:avLst>
              <a:gd name="adj" fmla="val 22489"/>
            </a:avLst>
          </a:prstGeom>
          <a:solidFill>
            <a:schemeClr val="accent2">
              <a:lumMod val="40000"/>
              <a:lumOff val="6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553115" y="1"/>
            <a:ext cx="2298056" cy="924615"/>
          </a:xfrm>
          <a:custGeom>
            <a:avLst/>
            <a:gdLst>
              <a:gd name="connsiteX0" fmla="*/ 0 w 2298056"/>
              <a:gd name="connsiteY0" fmla="*/ 0 h 924615"/>
              <a:gd name="connsiteX1" fmla="*/ 2298056 w 2298056"/>
              <a:gd name="connsiteY1" fmla="*/ 0 h 924615"/>
              <a:gd name="connsiteX2" fmla="*/ 2234355 w 2298056"/>
              <a:gd name="connsiteY2" fmla="*/ 205212 h 924615"/>
              <a:gd name="connsiteX3" fmla="*/ 1149028 w 2298056"/>
              <a:gd name="connsiteY3" fmla="*/ 924615 h 924615"/>
              <a:gd name="connsiteX4" fmla="*/ 63702 w 2298056"/>
              <a:gd name="connsiteY4" fmla="*/ 205212 h 924615"/>
            </a:gdLst>
            <a:rect l="l" t="t" r="r" b="b"/>
            <a:pathLst>
              <a:path w="2298056" h="924615">
                <a:moveTo>
                  <a:pt x="0" y="0"/>
                </a:moveTo>
                <a:lnTo>
                  <a:pt x="2298056" y="0"/>
                </a:lnTo>
                <a:lnTo>
                  <a:pt x="2234355" y="205212"/>
                </a:lnTo>
                <a:cubicBezTo>
                  <a:pt x="2055541" y="627975"/>
                  <a:pt x="1636927" y="924615"/>
                  <a:pt x="1149028" y="924615"/>
                </a:cubicBezTo>
                <a:cubicBezTo>
                  <a:pt x="661130" y="924615"/>
                  <a:pt x="242516" y="627975"/>
                  <a:pt x="63702" y="205212"/>
                </a:cubicBezTo>
                <a:close/>
              </a:path>
            </a:pathLst>
          </a:custGeom>
          <a:solidFill>
            <a:schemeClr val="accent1">
              <a:lumMod val="40000"/>
              <a:lumOff val="60000"/>
              <a:alpha val="5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911994" y="5721484"/>
            <a:ext cx="5222461" cy="1862048"/>
          </a:xfrm>
          <a:prstGeom prst="rect">
            <a:avLst/>
          </a:prstGeom>
          <a:noFill/>
          <a:ln>
            <a:noFill/>
          </a:ln>
        </p:spPr>
        <p:txBody>
          <a:bodyPr vert="horz" wrap="square" lIns="91440" tIns="45720" rIns="91440" bIns="45720" rtlCol="0" anchor="t"/>
          <a:lstStyle/>
          <a:p>
            <a:pPr algn="ctr">
              <a:lnSpc>
                <a:spcPct val="100000"/>
              </a:lnSpc>
            </a:pPr>
            <a:r>
              <a:rPr kumimoji="1" lang="en-US" altLang="zh-CN" sz="11500">
                <a:ln w="12700">
                  <a:solidFill>
                    <a:srgbClr val="41CBB1">
                      <a:alpha val="40000"/>
                    </a:srgbClr>
                  </a:solidFill>
                </a:ln>
                <a:solidFill>
                  <a:srgbClr val="41CBB1">
                    <a:alpha val="10000"/>
                  </a:srgbClr>
                </a:solidFill>
                <a:latin typeface="OPPOSans H"/>
                <a:ea typeface="OPPOSans H"/>
                <a:cs typeface="OPPOSans H"/>
              </a:rPr>
              <a:t>202X</a:t>
            </a:r>
            <a:endParaRPr kumimoji="1" lang="zh-CN" altLang="en-US"/>
          </a:p>
        </p:txBody>
      </p:sp>
      <p:sp>
        <p:nvSpPr>
          <p:cNvPr id="19" name="标题 1"/>
          <p:cNvSpPr txBox="1"/>
          <p:nvPr/>
        </p:nvSpPr>
        <p:spPr>
          <a:xfrm rot="0" flipH="0" flipV="0">
            <a:off x="9551605" y="1283426"/>
            <a:ext cx="1727201" cy="2150762"/>
          </a:xfrm>
          <a:prstGeom prst="rect">
            <a:avLst/>
          </a:prstGeom>
          <a:noFill/>
          <a:ln cap="sq">
            <a:noFill/>
          </a:ln>
          <a:effectLst/>
        </p:spPr>
        <p:txBody>
          <a:bodyPr vert="horz" wrap="square" lIns="0" tIns="0" rIns="0" bIns="0" rtlCol="0" anchor="b"/>
          <a:lstStyle/>
          <a:p>
            <a:pPr algn="l">
              <a:lnSpc>
                <a:spcPct val="130000"/>
              </a:lnSpc>
            </a:pPr>
            <a:r>
              <a:rPr kumimoji="1" lang="en-US" altLang="zh-CN" sz="6600">
                <a:ln w="19050">
                  <a:solidFill>
                    <a:srgbClr val="6DAA2D">
                      <a:alpha val="100000"/>
                    </a:srgbClr>
                  </a:solidFill>
                </a:ln>
                <a:noFill/>
                <a:latin typeface="Source Han Sans CN Bold"/>
                <a:ea typeface="Source Han Sans CN Bold"/>
                <a:cs typeface="Source Han Sans CN Bold"/>
              </a:rPr>
              <a:t>04</a:t>
            </a:r>
            <a:endParaRPr kumimoji="1" lang="zh-CN" altLang="en-US"/>
          </a:p>
        </p:txBody>
      </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55F51"/>
      </a:dk2>
      <a:lt2>
        <a:srgbClr val="E2DFCC"/>
      </a:lt2>
      <a:accent1>
        <a:srgbClr val="41CBB1"/>
      </a:accent1>
      <a:accent2>
        <a:srgbClr val="6DAA2D"/>
      </a:accent2>
      <a:accent3>
        <a:srgbClr val="EE7B08"/>
      </a:accent3>
      <a:accent4>
        <a:srgbClr val="44C1A3"/>
      </a:accent4>
      <a:accent5>
        <a:srgbClr val="4EB3CF"/>
      </a:accent5>
      <a:accent6>
        <a:srgbClr val="51C3F9"/>
      </a:accent6>
      <a:hlink>
        <a:srgbClr val="EE7B08"/>
      </a:hlink>
      <a:folHlink>
        <a:srgbClr val="977B2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